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557" r:id="rId2"/>
    <p:sldId id="550" r:id="rId3"/>
    <p:sldId id="562" r:id="rId4"/>
    <p:sldId id="564" r:id="rId5"/>
    <p:sldId id="561" r:id="rId6"/>
    <p:sldId id="563" r:id="rId7"/>
    <p:sldId id="606" r:id="rId8"/>
    <p:sldId id="598" r:id="rId9"/>
    <p:sldId id="569" r:id="rId10"/>
    <p:sldId id="566" r:id="rId11"/>
    <p:sldId id="545" r:id="rId12"/>
    <p:sldId id="492" r:id="rId13"/>
    <p:sldId id="568" r:id="rId14"/>
    <p:sldId id="570" r:id="rId15"/>
    <p:sldId id="576" r:id="rId16"/>
    <p:sldId id="597" r:id="rId17"/>
    <p:sldId id="581" r:id="rId18"/>
    <p:sldId id="575" r:id="rId19"/>
    <p:sldId id="572" r:id="rId20"/>
    <p:sldId id="582" r:id="rId21"/>
    <p:sldId id="501" r:id="rId22"/>
    <p:sldId id="546" r:id="rId23"/>
    <p:sldId id="502" r:id="rId24"/>
    <p:sldId id="500" r:id="rId25"/>
    <p:sldId id="609" r:id="rId26"/>
    <p:sldId id="608" r:id="rId27"/>
    <p:sldId id="613" r:id="rId28"/>
    <p:sldId id="496" r:id="rId29"/>
    <p:sldId id="577" r:id="rId30"/>
    <p:sldId id="504" r:id="rId31"/>
    <p:sldId id="508" r:id="rId32"/>
    <p:sldId id="600" r:id="rId33"/>
    <p:sldId id="601" r:id="rId34"/>
    <p:sldId id="603" r:id="rId35"/>
    <p:sldId id="602" r:id="rId36"/>
    <p:sldId id="578" r:id="rId37"/>
    <p:sldId id="511" r:id="rId38"/>
    <p:sldId id="579" r:id="rId39"/>
    <p:sldId id="580" r:id="rId40"/>
    <p:sldId id="514" r:id="rId41"/>
    <p:sldId id="517" r:id="rId42"/>
    <p:sldId id="516" r:id="rId43"/>
    <p:sldId id="360" r:id="rId44"/>
    <p:sldId id="480" r:id="rId45"/>
    <p:sldId id="553" r:id="rId46"/>
    <p:sldId id="585" r:id="rId47"/>
    <p:sldId id="362" r:id="rId48"/>
    <p:sldId id="459" r:id="rId49"/>
    <p:sldId id="610" r:id="rId50"/>
    <p:sldId id="605" r:id="rId51"/>
    <p:sldId id="607" r:id="rId52"/>
    <p:sldId id="519" r:id="rId53"/>
    <p:sldId id="520" r:id="rId54"/>
    <p:sldId id="592" r:id="rId55"/>
    <p:sldId id="551" r:id="rId56"/>
    <p:sldId id="604" r:id="rId57"/>
    <p:sldId id="590" r:id="rId58"/>
    <p:sldId id="599" r:id="rId59"/>
    <p:sldId id="556" r:id="rId60"/>
    <p:sldId id="555" r:id="rId61"/>
    <p:sldId id="554" r:id="rId62"/>
    <p:sldId id="559" r:id="rId63"/>
    <p:sldId id="560" r:id="rId64"/>
    <p:sldId id="540" r:id="rId65"/>
    <p:sldId id="541" r:id="rId66"/>
    <p:sldId id="586" r:id="rId67"/>
    <p:sldId id="587" r:id="rId68"/>
    <p:sldId id="588" r:id="rId69"/>
    <p:sldId id="611" r:id="rId70"/>
    <p:sldId id="614" r:id="rId71"/>
    <p:sldId id="615" r:id="rId72"/>
  </p:sldIdLst>
  <p:sldSz cx="10688638" cy="7562850"/>
  <p:notesSz cx="6858000" cy="9144000"/>
  <p:defaultTextStyle>
    <a:defPPr>
      <a:defRPr lang="en-US"/>
    </a:defPPr>
    <a:lvl1pPr marL="0" algn="l" defTabSz="520142" rtl="0" eaLnBrk="1" latinLnBrk="0" hangingPunct="1">
      <a:defRPr sz="2100" kern="1200">
        <a:solidFill>
          <a:schemeClr val="tx1"/>
        </a:solidFill>
        <a:latin typeface="+mn-lt"/>
        <a:ea typeface="+mn-ea"/>
        <a:cs typeface="+mn-cs"/>
      </a:defRPr>
    </a:lvl1pPr>
    <a:lvl2pPr marL="520142" algn="l" defTabSz="520142" rtl="0" eaLnBrk="1" latinLnBrk="0" hangingPunct="1">
      <a:defRPr sz="2100" kern="1200">
        <a:solidFill>
          <a:schemeClr val="tx1"/>
        </a:solidFill>
        <a:latin typeface="+mn-lt"/>
        <a:ea typeface="+mn-ea"/>
        <a:cs typeface="+mn-cs"/>
      </a:defRPr>
    </a:lvl2pPr>
    <a:lvl3pPr marL="1040297" algn="l" defTabSz="520142" rtl="0" eaLnBrk="1" latinLnBrk="0" hangingPunct="1">
      <a:defRPr sz="2100" kern="1200">
        <a:solidFill>
          <a:schemeClr val="tx1"/>
        </a:solidFill>
        <a:latin typeface="+mn-lt"/>
        <a:ea typeface="+mn-ea"/>
        <a:cs typeface="+mn-cs"/>
      </a:defRPr>
    </a:lvl3pPr>
    <a:lvl4pPr marL="1560446" algn="l" defTabSz="520142" rtl="0" eaLnBrk="1" latinLnBrk="0" hangingPunct="1">
      <a:defRPr sz="2100" kern="1200">
        <a:solidFill>
          <a:schemeClr val="tx1"/>
        </a:solidFill>
        <a:latin typeface="+mn-lt"/>
        <a:ea typeface="+mn-ea"/>
        <a:cs typeface="+mn-cs"/>
      </a:defRPr>
    </a:lvl4pPr>
    <a:lvl5pPr marL="2080594" algn="l" defTabSz="520142" rtl="0" eaLnBrk="1" latinLnBrk="0" hangingPunct="1">
      <a:defRPr sz="2100" kern="1200">
        <a:solidFill>
          <a:schemeClr val="tx1"/>
        </a:solidFill>
        <a:latin typeface="+mn-lt"/>
        <a:ea typeface="+mn-ea"/>
        <a:cs typeface="+mn-cs"/>
      </a:defRPr>
    </a:lvl5pPr>
    <a:lvl6pPr marL="2600743" algn="l" defTabSz="520142" rtl="0" eaLnBrk="1" latinLnBrk="0" hangingPunct="1">
      <a:defRPr sz="2100" kern="1200">
        <a:solidFill>
          <a:schemeClr val="tx1"/>
        </a:solidFill>
        <a:latin typeface="+mn-lt"/>
        <a:ea typeface="+mn-ea"/>
        <a:cs typeface="+mn-cs"/>
      </a:defRPr>
    </a:lvl6pPr>
    <a:lvl7pPr marL="3120892" algn="l" defTabSz="520142" rtl="0" eaLnBrk="1" latinLnBrk="0" hangingPunct="1">
      <a:defRPr sz="2100" kern="1200">
        <a:solidFill>
          <a:schemeClr val="tx1"/>
        </a:solidFill>
        <a:latin typeface="+mn-lt"/>
        <a:ea typeface="+mn-ea"/>
        <a:cs typeface="+mn-cs"/>
      </a:defRPr>
    </a:lvl7pPr>
    <a:lvl8pPr marL="3641042" algn="l" defTabSz="520142" rtl="0" eaLnBrk="1" latinLnBrk="0" hangingPunct="1">
      <a:defRPr sz="2100" kern="1200">
        <a:solidFill>
          <a:schemeClr val="tx1"/>
        </a:solidFill>
        <a:latin typeface="+mn-lt"/>
        <a:ea typeface="+mn-ea"/>
        <a:cs typeface="+mn-cs"/>
      </a:defRPr>
    </a:lvl8pPr>
    <a:lvl9pPr marL="4161190" algn="l" defTabSz="520142" rtl="0" eaLnBrk="1" latinLnBrk="0" hangingPunct="1">
      <a:defRPr sz="21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mpreethi Aipanjiguly"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9034"/>
    <a:srgbClr val="175CA1"/>
    <a:srgbClr val="D66F27"/>
    <a:srgbClr val="006600"/>
    <a:srgbClr val="3A3A3A"/>
    <a:srgbClr val="008000"/>
    <a:srgbClr val="339837"/>
    <a:srgbClr val="FDB002"/>
    <a:srgbClr val="7E785F"/>
    <a:srgbClr val="3A35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4" autoAdjust="0"/>
    <p:restoredTop sz="91825" autoAdjust="0"/>
  </p:normalViewPr>
  <p:slideViewPr>
    <p:cSldViewPr snapToGrid="0" snapToObjects="1">
      <p:cViewPr varScale="1">
        <p:scale>
          <a:sx n="95" d="100"/>
          <a:sy n="95" d="100"/>
        </p:scale>
        <p:origin x="-1080" y="-112"/>
      </p:cViewPr>
      <p:guideLst>
        <p:guide orient="horz" pos="1569"/>
        <p:guide pos="2208"/>
      </p:guideLst>
    </p:cSldViewPr>
  </p:slideViewPr>
  <p:outlineViewPr>
    <p:cViewPr>
      <p:scale>
        <a:sx n="33" d="100"/>
        <a:sy n="33" d="100"/>
      </p:scale>
      <p:origin x="0" y="10336"/>
    </p:cViewPr>
  </p:outlineViewPr>
  <p:notesTextViewPr>
    <p:cViewPr>
      <p:scale>
        <a:sx n="100" d="100"/>
        <a:sy n="100" d="100"/>
      </p:scale>
      <p:origin x="0" y="0"/>
    </p:cViewPr>
  </p:notesTextViewPr>
  <p:sorterViewPr>
    <p:cViewPr>
      <p:scale>
        <a:sx n="85" d="100"/>
        <a:sy n="85" d="100"/>
      </p:scale>
      <p:origin x="0" y="2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commentAuthors" Target="commentAuthors.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A743E-9000-484B-9485-2BC01E5C63CF}" type="datetimeFigureOut">
              <a:rPr lang="en-US" smtClean="0"/>
              <a:t>2018-02-18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045E04-2735-D14F-9745-C020B295B5A7}" type="slidenum">
              <a:rPr lang="en-US" smtClean="0"/>
              <a:t>‹#›</a:t>
            </a:fld>
            <a:endParaRPr lang="en-US"/>
          </a:p>
        </p:txBody>
      </p:sp>
    </p:spTree>
    <p:extLst>
      <p:ext uri="{BB962C8B-B14F-4D97-AF65-F5344CB8AC3E}">
        <p14:creationId xmlns:p14="http://schemas.microsoft.com/office/powerpoint/2010/main" val="26497104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5B5C11-D0F1-1F46-B28E-9084657905D0}" type="datetimeFigureOut">
              <a:rPr lang="en-US" smtClean="0"/>
              <a:t>2018-02-18</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A0329C-91F7-CD43-B485-EB526DB269DE}" type="slidenum">
              <a:rPr lang="en-US" smtClean="0"/>
              <a:t>‹#›</a:t>
            </a:fld>
            <a:endParaRPr lang="en-US"/>
          </a:p>
        </p:txBody>
      </p:sp>
    </p:spTree>
    <p:extLst>
      <p:ext uri="{BB962C8B-B14F-4D97-AF65-F5344CB8AC3E}">
        <p14:creationId xmlns:p14="http://schemas.microsoft.com/office/powerpoint/2010/main" val="3164724602"/>
      </p:ext>
    </p:extLst>
  </p:cSld>
  <p:clrMap bg1="lt1" tx1="dk1" bg2="lt2" tx2="dk2" accent1="accent1" accent2="accent2" accent3="accent3" accent4="accent4" accent5="accent5" accent6="accent6" hlink="hlink" folHlink="folHlink"/>
  <p:notesStyle>
    <a:lvl1pPr marL="0" algn="l" defTabSz="520142" rtl="0" eaLnBrk="1" latinLnBrk="0" hangingPunct="1">
      <a:defRPr sz="1400" kern="1200">
        <a:solidFill>
          <a:schemeClr val="tx1"/>
        </a:solidFill>
        <a:latin typeface="+mn-lt"/>
        <a:ea typeface="+mn-ea"/>
        <a:cs typeface="+mn-cs"/>
      </a:defRPr>
    </a:lvl1pPr>
    <a:lvl2pPr marL="520142" algn="l" defTabSz="520142" rtl="0" eaLnBrk="1" latinLnBrk="0" hangingPunct="1">
      <a:defRPr sz="1400" kern="1200">
        <a:solidFill>
          <a:schemeClr val="tx1"/>
        </a:solidFill>
        <a:latin typeface="+mn-lt"/>
        <a:ea typeface="+mn-ea"/>
        <a:cs typeface="+mn-cs"/>
      </a:defRPr>
    </a:lvl2pPr>
    <a:lvl3pPr marL="1040297" algn="l" defTabSz="520142" rtl="0" eaLnBrk="1" latinLnBrk="0" hangingPunct="1">
      <a:defRPr sz="1400" kern="1200">
        <a:solidFill>
          <a:schemeClr val="tx1"/>
        </a:solidFill>
        <a:latin typeface="+mn-lt"/>
        <a:ea typeface="+mn-ea"/>
        <a:cs typeface="+mn-cs"/>
      </a:defRPr>
    </a:lvl3pPr>
    <a:lvl4pPr marL="1560446" algn="l" defTabSz="520142" rtl="0" eaLnBrk="1" latinLnBrk="0" hangingPunct="1">
      <a:defRPr sz="1400" kern="1200">
        <a:solidFill>
          <a:schemeClr val="tx1"/>
        </a:solidFill>
        <a:latin typeface="+mn-lt"/>
        <a:ea typeface="+mn-ea"/>
        <a:cs typeface="+mn-cs"/>
      </a:defRPr>
    </a:lvl4pPr>
    <a:lvl5pPr marL="2080594" algn="l" defTabSz="520142" rtl="0" eaLnBrk="1" latinLnBrk="0" hangingPunct="1">
      <a:defRPr sz="1400" kern="1200">
        <a:solidFill>
          <a:schemeClr val="tx1"/>
        </a:solidFill>
        <a:latin typeface="+mn-lt"/>
        <a:ea typeface="+mn-ea"/>
        <a:cs typeface="+mn-cs"/>
      </a:defRPr>
    </a:lvl5pPr>
    <a:lvl6pPr marL="2600743" algn="l" defTabSz="520142" rtl="0" eaLnBrk="1" latinLnBrk="0" hangingPunct="1">
      <a:defRPr sz="1400" kern="1200">
        <a:solidFill>
          <a:schemeClr val="tx1"/>
        </a:solidFill>
        <a:latin typeface="+mn-lt"/>
        <a:ea typeface="+mn-ea"/>
        <a:cs typeface="+mn-cs"/>
      </a:defRPr>
    </a:lvl6pPr>
    <a:lvl7pPr marL="3120892" algn="l" defTabSz="520142" rtl="0" eaLnBrk="1" latinLnBrk="0" hangingPunct="1">
      <a:defRPr sz="1400" kern="1200">
        <a:solidFill>
          <a:schemeClr val="tx1"/>
        </a:solidFill>
        <a:latin typeface="+mn-lt"/>
        <a:ea typeface="+mn-ea"/>
        <a:cs typeface="+mn-cs"/>
      </a:defRPr>
    </a:lvl7pPr>
    <a:lvl8pPr marL="3641042" algn="l" defTabSz="520142" rtl="0" eaLnBrk="1" latinLnBrk="0" hangingPunct="1">
      <a:defRPr sz="1400" kern="1200">
        <a:solidFill>
          <a:schemeClr val="tx1"/>
        </a:solidFill>
        <a:latin typeface="+mn-lt"/>
        <a:ea typeface="+mn-ea"/>
        <a:cs typeface="+mn-cs"/>
      </a:defRPr>
    </a:lvl8pPr>
    <a:lvl9pPr marL="4161190" algn="l" defTabSz="52014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gbif.org/dataset/search?publishingCountry=NO&amp;type=OCCURRENCE" TargetMode="External"/><Relationship Id="rId4" Type="http://schemas.openxmlformats.org/officeDocument/2006/relationships/hyperlink" Target="http://www.gbif.org/occurrence/search?publishingCountry=NO" TargetMode="External"/><Relationship Id="rId5" Type="http://schemas.openxmlformats.org/officeDocument/2006/relationships/hyperlink" Target="http://www.gbif.org/dataset/search?publishingCountry=NO&amp;type=CHECKLIST" TargetMode="External"/><Relationship Id="rId6" Type="http://schemas.openxmlformats.org/officeDocument/2006/relationships/hyperlink" Target="http://www.gbif.org/dataset/search?publishingCountry=NO&amp;type=METADATA" TargetMode="External"/><Relationship Id="rId7" Type="http://schemas.openxmlformats.org/officeDocument/2006/relationships/hyperlink" Target="http://www.gbif.org/country/NO/publishing/countries"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commons.wikimedia.org/wiki/User:Doublecompil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www.gbif.org/resource/search?contentType=literature&amp;year=2017,2017&amp;peerReview=tru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mendeley.com/groups/1068301/gbif-public-library/"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demo.gbif.org/resource/search?contentType=literature&amp;literatureType=journa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www.gbif.org/occurrence/search?TAXON_KEY=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force11.org/datacitation" TargetMode="External"/><Relationship Id="rId4" Type="http://schemas.openxmlformats.org/officeDocument/2006/relationships/hyperlink" Target="https://www.force11.org/datacitation/endorsements" TargetMode="External"/><Relationship Id="rId5" Type="http://schemas.openxmlformats.org/officeDocument/2006/relationships/hyperlink" Target="https://www.force11.org/datacitation/workinggroup" TargetMode="External"/><Relationship Id="rId6" Type="http://schemas.openxmlformats.org/officeDocument/2006/relationships/hyperlink" Target="https://www.force11.org/node/4772/%23reference" TargetMode="External"/><Relationship Id="rId7" Type="http://schemas.openxmlformats.org/officeDocument/2006/relationships/hyperlink" Target="https://www.force11.org/group/joint-declaration-data-citation-principles-final" TargetMode="External"/><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baseline="0" dirty="0" smtClean="0"/>
              <a:t>Nordic Oikos 2018 -- workshop on GBIF data and R. Scientific reuse of openly published biodiversity information: Programmatic access to and analysis of primary biodiversity information using R. Nordic Oikos 2018, pre-conference R workshop, 18th and 19th February 2018 in Trondheim, Norway. Venue: Auditorium DU2-150, NTNU </a:t>
            </a:r>
            <a:r>
              <a:rPr lang="en-US" baseline="0" dirty="0" err="1" smtClean="0"/>
              <a:t>Gløshaugen</a:t>
            </a:r>
            <a:r>
              <a:rPr lang="en-US" baseline="0" dirty="0" smtClean="0"/>
              <a:t> campus, Norwegian University of Science and Technology, </a:t>
            </a:r>
            <a:r>
              <a:rPr lang="en-US" baseline="0" dirty="0" err="1" smtClean="0"/>
              <a:t>Høgskoleringen</a:t>
            </a:r>
            <a:r>
              <a:rPr lang="en-US" baseline="0" dirty="0" smtClean="0"/>
              <a:t> 5, NO-7491 Trondheim, Norway (latitude 63.415275, longitude 10.406295). Organized by: GBIF.no - Global Biodiversity Information Facility Norway (</a:t>
            </a:r>
            <a:r>
              <a:rPr lang="en-US" baseline="0" dirty="0" err="1" smtClean="0"/>
              <a:t>www.GBIF.no</a:t>
            </a:r>
            <a:r>
              <a:rPr lang="en-US" baseline="0" dirty="0" smtClean="0"/>
              <a:t>) and ForBio Research School in Biosystematics (</a:t>
            </a:r>
            <a:r>
              <a:rPr lang="en-US" baseline="0" dirty="0" err="1" smtClean="0"/>
              <a:t>www.forbio.uio.no</a:t>
            </a:r>
            <a:r>
              <a:rPr lang="en-US" baseline="0" dirty="0" smtClean="0"/>
              <a:t>).</a:t>
            </a:r>
          </a:p>
          <a:p>
            <a:endParaRPr lang="en-US" baseline="0" dirty="0" smtClean="0"/>
          </a:p>
          <a:p>
            <a:r>
              <a:rPr lang="en-US" baseline="0" dirty="0" smtClean="0"/>
              <a:t>More information is available at:</a:t>
            </a:r>
          </a:p>
          <a:p>
            <a:r>
              <a:rPr lang="en-US" baseline="0" dirty="0" smtClean="0"/>
              <a:t>http://</a:t>
            </a:r>
            <a:r>
              <a:rPr lang="en-US" baseline="0" dirty="0" err="1" smtClean="0"/>
              <a:t>www.gbif.no</a:t>
            </a:r>
            <a:r>
              <a:rPr lang="en-US" baseline="0" dirty="0" smtClean="0"/>
              <a:t>/events/2018/Nordic-Oikos-2018-R-workshop.html</a:t>
            </a:r>
          </a:p>
          <a:p>
            <a:r>
              <a:rPr lang="en-US" baseline="0" dirty="0" smtClean="0"/>
              <a:t>http://</a:t>
            </a:r>
            <a:r>
              <a:rPr lang="en-US" baseline="0" dirty="0" err="1" smtClean="0"/>
              <a:t>www.forbio.uio.no</a:t>
            </a:r>
            <a:r>
              <a:rPr lang="en-US" baseline="0" dirty="0" smtClean="0"/>
              <a:t>/events/courses/2018/</a:t>
            </a:r>
            <a:r>
              <a:rPr lang="en-US" baseline="0" dirty="0" err="1" smtClean="0"/>
              <a:t>GBIF_R.html</a:t>
            </a:r>
            <a:endParaRPr lang="en-US" baseline="0" dirty="0" smtClean="0"/>
          </a:p>
          <a:p>
            <a:r>
              <a:rPr lang="en-US" baseline="0" dirty="0" smtClean="0"/>
              <a:t>https://</a:t>
            </a:r>
            <a:r>
              <a:rPr lang="en-US" baseline="0" dirty="0" err="1" smtClean="0"/>
              <a:t>www.ntnu.edu</a:t>
            </a:r>
            <a:r>
              <a:rPr lang="en-US" baseline="0" dirty="0" smtClean="0"/>
              <a:t>/web/oikos2018/workshops</a:t>
            </a:r>
          </a:p>
          <a:p>
            <a:r>
              <a:rPr lang="en-US" baseline="0" dirty="0" smtClean="0"/>
              <a:t>https://</a:t>
            </a:r>
            <a:r>
              <a:rPr lang="en-US" baseline="0" dirty="0" err="1" smtClean="0"/>
              <a:t>github.com</a:t>
            </a:r>
            <a:r>
              <a:rPr lang="en-US" baseline="0" dirty="0" smtClean="0"/>
              <a:t>/GBIF-Europe/nordic_oikos_2018_r</a:t>
            </a:r>
          </a:p>
        </p:txBody>
      </p:sp>
      <p:sp>
        <p:nvSpPr>
          <p:cNvPr id="4" name="Slide Number Placeholder 3"/>
          <p:cNvSpPr>
            <a:spLocks noGrp="1"/>
          </p:cNvSpPr>
          <p:nvPr>
            <p:ph type="sldNum" sz="quarter" idx="10"/>
          </p:nvPr>
        </p:nvSpPr>
        <p:spPr/>
        <p:txBody>
          <a:bodyPr/>
          <a:lstStyle/>
          <a:p>
            <a:fld id="{7EB59871-673D-014F-88A2-98C216B932A2}" type="slidenum">
              <a:rPr lang="en-US" smtClean="0"/>
              <a:t>1</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Status 2017-11-08</a:t>
            </a:r>
          </a:p>
          <a:p>
            <a:r>
              <a:rPr lang="pt-BR" dirty="0" smtClean="0">
                <a:hlinkClick r:id="rId3"/>
              </a:rPr>
              <a:t>157 occurrence datasets</a:t>
            </a:r>
            <a:r>
              <a:rPr lang="pt-BR" dirty="0" smtClean="0"/>
              <a:t> </a:t>
            </a:r>
            <a:r>
              <a:rPr lang="pt-BR" dirty="0" err="1" smtClean="0"/>
              <a:t>with</a:t>
            </a:r>
            <a:r>
              <a:rPr lang="pt-BR" dirty="0" smtClean="0"/>
              <a:t> </a:t>
            </a:r>
            <a:r>
              <a:rPr lang="pt-BR" dirty="0" smtClean="0">
                <a:hlinkClick r:id="rId4"/>
              </a:rPr>
              <a:t>23,858,484 records</a:t>
            </a:r>
            <a:r>
              <a:rPr lang="pt-BR" baseline="0" dirty="0" smtClean="0"/>
              <a:t> -- </a:t>
            </a:r>
            <a:r>
              <a:rPr lang="pt-BR" baseline="0" dirty="0" err="1" smtClean="0"/>
              <a:t>https</a:t>
            </a:r>
            <a:r>
              <a:rPr lang="pt-BR" baseline="0" dirty="0" smtClean="0"/>
              <a:t>://www.gbif.org/</a:t>
            </a:r>
            <a:r>
              <a:rPr lang="pt-BR" baseline="0" dirty="0" err="1" smtClean="0"/>
              <a:t>dataset</a:t>
            </a:r>
            <a:r>
              <a:rPr lang="pt-BR" baseline="0" dirty="0" smtClean="0"/>
              <a:t>/</a:t>
            </a:r>
            <a:r>
              <a:rPr lang="pt-BR" baseline="0" dirty="0" err="1" smtClean="0"/>
              <a:t>search?type</a:t>
            </a:r>
            <a:r>
              <a:rPr lang="pt-BR" baseline="0" dirty="0" smtClean="0"/>
              <a:t>=</a:t>
            </a:r>
            <a:r>
              <a:rPr lang="pt-BR" baseline="0" dirty="0" err="1" smtClean="0"/>
              <a:t>OCCURRENCE&amp;publishing_country</a:t>
            </a:r>
            <a:r>
              <a:rPr lang="pt-BR" baseline="0" dirty="0" smtClean="0"/>
              <a:t>=NO</a:t>
            </a:r>
            <a:endParaRPr lang="pt-BR" dirty="0" smtClean="0"/>
          </a:p>
          <a:p>
            <a:r>
              <a:rPr lang="pt-BR" dirty="0" smtClean="0">
                <a:hlinkClick r:id="rId5"/>
              </a:rPr>
              <a:t>2 checklist datasets</a:t>
            </a:r>
            <a:r>
              <a:rPr lang="pt-BR" dirty="0" smtClean="0"/>
              <a:t> </a:t>
            </a:r>
            <a:r>
              <a:rPr lang="pt-BR" dirty="0" err="1" smtClean="0"/>
              <a:t>with</a:t>
            </a:r>
            <a:r>
              <a:rPr lang="pt-BR" dirty="0" smtClean="0"/>
              <a:t> 167,035 </a:t>
            </a:r>
            <a:r>
              <a:rPr lang="pt-BR" dirty="0" err="1" smtClean="0"/>
              <a:t>records</a:t>
            </a:r>
            <a:r>
              <a:rPr lang="pt-BR" baseline="0" dirty="0" smtClean="0"/>
              <a:t> -- </a:t>
            </a:r>
            <a:r>
              <a:rPr lang="pt-BR" baseline="0" dirty="0" err="1" smtClean="0"/>
              <a:t>https</a:t>
            </a:r>
            <a:r>
              <a:rPr lang="pt-BR" baseline="0" dirty="0" smtClean="0"/>
              <a:t>://www.gbif.org/</a:t>
            </a:r>
            <a:r>
              <a:rPr lang="pt-BR" baseline="0" dirty="0" err="1" smtClean="0"/>
              <a:t>dataset</a:t>
            </a:r>
            <a:r>
              <a:rPr lang="pt-BR" baseline="0" dirty="0" smtClean="0"/>
              <a:t>/</a:t>
            </a:r>
            <a:r>
              <a:rPr lang="pt-BR" baseline="0" dirty="0" err="1" smtClean="0"/>
              <a:t>search?type</a:t>
            </a:r>
            <a:r>
              <a:rPr lang="pt-BR" baseline="0" dirty="0" smtClean="0"/>
              <a:t>=</a:t>
            </a:r>
            <a:r>
              <a:rPr lang="pt-BR" baseline="0" dirty="0" err="1" smtClean="0"/>
              <a:t>CHECKLIST&amp;publishing_country</a:t>
            </a:r>
            <a:r>
              <a:rPr lang="pt-BR" baseline="0" dirty="0" smtClean="0"/>
              <a:t>=NO</a:t>
            </a:r>
            <a:r>
              <a:rPr lang="pt-BR" baseline="0" dirty="0" smtClean="0">
                <a:hlinkClick r:id="rId6"/>
              </a:rPr>
              <a:t> </a:t>
            </a:r>
            <a:endParaRPr lang="pt-BR" dirty="0" smtClean="0">
              <a:hlinkClick r:id="rId6"/>
            </a:endParaRPr>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26 </a:t>
            </a:r>
            <a:r>
              <a:rPr lang="pt-BR" dirty="0" err="1" smtClean="0"/>
              <a:t>sampling-</a:t>
            </a:r>
            <a:r>
              <a:rPr lang="pt-BR" baseline="0" dirty="0" err="1" smtClean="0"/>
              <a:t>e</a:t>
            </a:r>
            <a:r>
              <a:rPr lang="pt-BR" dirty="0" err="1" smtClean="0"/>
              <a:t>vent</a:t>
            </a:r>
            <a:r>
              <a:rPr lang="pt-BR" dirty="0" smtClean="0"/>
              <a:t> </a:t>
            </a:r>
            <a:r>
              <a:rPr lang="pt-BR" dirty="0" err="1" smtClean="0"/>
              <a:t>datasets</a:t>
            </a:r>
            <a:r>
              <a:rPr lang="pt-BR" dirty="0" smtClean="0"/>
              <a:t> -- </a:t>
            </a:r>
            <a:r>
              <a:rPr lang="pt-BR" dirty="0" err="1" smtClean="0"/>
              <a:t>https</a:t>
            </a:r>
            <a:r>
              <a:rPr lang="pt-BR" dirty="0" smtClean="0"/>
              <a:t>://www.gbif.org/</a:t>
            </a:r>
            <a:r>
              <a:rPr lang="pt-BR" dirty="0" err="1" smtClean="0"/>
              <a:t>dataset</a:t>
            </a:r>
            <a:r>
              <a:rPr lang="pt-BR" dirty="0" smtClean="0"/>
              <a:t>/</a:t>
            </a:r>
            <a:r>
              <a:rPr lang="pt-BR" dirty="0" err="1" smtClean="0"/>
              <a:t>search?type</a:t>
            </a:r>
            <a:r>
              <a:rPr lang="pt-BR" dirty="0" smtClean="0"/>
              <a:t>=</a:t>
            </a:r>
            <a:r>
              <a:rPr lang="pt-BR" dirty="0" err="1" smtClean="0"/>
              <a:t>SAMPLING_EVENT&amp;publishing_country</a:t>
            </a:r>
            <a:r>
              <a:rPr lang="pt-BR" dirty="0" smtClean="0"/>
              <a:t>=NO</a:t>
            </a:r>
          </a:p>
          <a:p>
            <a:r>
              <a:rPr lang="pt-BR" dirty="0" smtClean="0">
                <a:hlinkClick r:id="rId6"/>
              </a:rPr>
              <a:t>4 metadata-only datasets</a:t>
            </a:r>
            <a:r>
              <a:rPr lang="pt-BR" baseline="0" dirty="0" smtClean="0"/>
              <a:t> -- </a:t>
            </a:r>
            <a:r>
              <a:rPr lang="pt-BR" baseline="0" dirty="0" err="1" smtClean="0"/>
              <a:t>https</a:t>
            </a:r>
            <a:r>
              <a:rPr lang="pt-BR" baseline="0" dirty="0" smtClean="0"/>
              <a:t>://www.gbif.org/</a:t>
            </a:r>
            <a:r>
              <a:rPr lang="pt-BR" baseline="0" dirty="0" err="1" smtClean="0"/>
              <a:t>dataset</a:t>
            </a:r>
            <a:r>
              <a:rPr lang="pt-BR" baseline="0" dirty="0" smtClean="0"/>
              <a:t>/</a:t>
            </a:r>
            <a:r>
              <a:rPr lang="pt-BR" baseline="0" dirty="0" err="1" smtClean="0"/>
              <a:t>search?type</a:t>
            </a:r>
            <a:r>
              <a:rPr lang="pt-BR" baseline="0" dirty="0" smtClean="0"/>
              <a:t>=</a:t>
            </a:r>
            <a:r>
              <a:rPr lang="pt-BR" baseline="0" dirty="0" err="1" smtClean="0"/>
              <a:t>METADATA&amp;publishing_country</a:t>
            </a:r>
            <a:r>
              <a:rPr lang="pt-BR" baseline="0" dirty="0" smtClean="0"/>
              <a:t>=NO</a:t>
            </a:r>
            <a:endParaRPr lang="pt-BR"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Status 2017-03-15</a:t>
            </a:r>
          </a:p>
          <a:p>
            <a:r>
              <a:rPr lang="pt-BR" dirty="0" smtClean="0">
                <a:hlinkClick r:id="rId3"/>
              </a:rPr>
              <a:t>128 occurrence datasets</a:t>
            </a:r>
            <a:r>
              <a:rPr lang="pt-BR" dirty="0" smtClean="0"/>
              <a:t> </a:t>
            </a:r>
            <a:r>
              <a:rPr lang="pt-BR" dirty="0" err="1" smtClean="0"/>
              <a:t>with</a:t>
            </a:r>
            <a:r>
              <a:rPr lang="pt-BR" dirty="0" smtClean="0"/>
              <a:t> </a:t>
            </a:r>
            <a:r>
              <a:rPr lang="pt-BR" dirty="0" smtClean="0">
                <a:hlinkClick r:id="rId4"/>
              </a:rPr>
              <a:t>24,189,098 records</a:t>
            </a:r>
            <a:r>
              <a:rPr lang="pt-BR" dirty="0" smtClean="0"/>
              <a:t>.</a:t>
            </a:r>
          </a:p>
          <a:p>
            <a:r>
              <a:rPr lang="pt-BR" dirty="0" smtClean="0">
                <a:hlinkClick r:id="rId5"/>
              </a:rPr>
              <a:t>2 checklist datasets</a:t>
            </a:r>
            <a:r>
              <a:rPr lang="pt-BR" dirty="0" smtClean="0"/>
              <a:t> </a:t>
            </a:r>
            <a:r>
              <a:rPr lang="pt-BR" dirty="0" err="1" smtClean="0"/>
              <a:t>with</a:t>
            </a:r>
            <a:r>
              <a:rPr lang="pt-BR" dirty="0" smtClean="0"/>
              <a:t> 167,035 </a:t>
            </a:r>
            <a:r>
              <a:rPr lang="pt-BR" dirty="0" err="1" smtClean="0"/>
              <a:t>records</a:t>
            </a:r>
            <a:r>
              <a:rPr lang="pt-BR" dirty="0" smtClean="0"/>
              <a:t>.</a:t>
            </a:r>
          </a:p>
          <a:p>
            <a:r>
              <a:rPr lang="pt-BR" dirty="0" smtClean="0">
                <a:hlinkClick r:id="rId6"/>
              </a:rPr>
              <a:t>7 metadata-only datasets</a:t>
            </a:r>
            <a:r>
              <a:rPr lang="pt-BR" dirty="0" smtClean="0"/>
              <a:t>.</a:t>
            </a:r>
          </a:p>
          <a:p>
            <a:r>
              <a:rPr lang="pt-BR" dirty="0" err="1" smtClean="0"/>
              <a:t>Norway</a:t>
            </a:r>
            <a:r>
              <a:rPr lang="pt-BR" dirty="0" smtClean="0"/>
              <a:t> </a:t>
            </a:r>
            <a:r>
              <a:rPr lang="pt-BR" dirty="0" err="1" smtClean="0"/>
              <a:t>publishes</a:t>
            </a:r>
            <a:r>
              <a:rPr lang="pt-BR" dirty="0" smtClean="0"/>
              <a:t> data </a:t>
            </a:r>
            <a:r>
              <a:rPr lang="pt-BR" dirty="0" err="1" smtClean="0"/>
              <a:t>covering</a:t>
            </a:r>
            <a:r>
              <a:rPr lang="pt-BR" dirty="0" smtClean="0"/>
              <a:t> </a:t>
            </a:r>
            <a:r>
              <a:rPr lang="pt-BR" dirty="0" smtClean="0">
                <a:hlinkClick r:id="rId7"/>
              </a:rPr>
              <a:t>221 countries, territories and islands</a:t>
            </a:r>
            <a:r>
              <a:rPr lang="pt-BR"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Status 2016-12-09</a:t>
            </a:r>
            <a:endParaRPr lang="en-US" dirty="0" smtClean="0"/>
          </a:p>
          <a:p>
            <a:r>
              <a:rPr lang="en-US" dirty="0" smtClean="0">
                <a:hlinkClick r:id="rId3"/>
              </a:rPr>
              <a:t>117 occurrence datasets</a:t>
            </a:r>
            <a:r>
              <a:rPr lang="en-US" dirty="0" smtClean="0"/>
              <a:t> with </a:t>
            </a:r>
            <a:r>
              <a:rPr lang="en-US" dirty="0" smtClean="0">
                <a:hlinkClick r:id="rId4"/>
              </a:rPr>
              <a:t>22,558,484 records</a:t>
            </a:r>
            <a:r>
              <a:rPr lang="en-US" dirty="0" smtClean="0"/>
              <a:t>.</a:t>
            </a:r>
          </a:p>
          <a:p>
            <a:r>
              <a:rPr lang="en-US" dirty="0" smtClean="0">
                <a:hlinkClick r:id="rId5"/>
              </a:rPr>
              <a:t>2 checklist datasets</a:t>
            </a:r>
            <a:r>
              <a:rPr lang="en-US" dirty="0" smtClean="0"/>
              <a:t> with 167,035 records.</a:t>
            </a:r>
          </a:p>
          <a:p>
            <a:r>
              <a:rPr lang="en-US" dirty="0" smtClean="0">
                <a:hlinkClick r:id="rId6"/>
              </a:rPr>
              <a:t>5 metadata-only datasets</a:t>
            </a:r>
            <a:r>
              <a:rPr lang="en-US" dirty="0" smtClean="0"/>
              <a:t>.</a:t>
            </a:r>
          </a:p>
          <a:p>
            <a:r>
              <a:rPr lang="en-US" dirty="0" smtClean="0"/>
              <a:t>Norway publishes data covering </a:t>
            </a:r>
            <a:r>
              <a:rPr lang="en-US" dirty="0" smtClean="0">
                <a:hlinkClick r:id="rId7"/>
              </a:rPr>
              <a:t>220 countries, territories and islands</a:t>
            </a:r>
            <a:r>
              <a:rPr lang="en-US" dirty="0" smtClean="0"/>
              <a:t>.</a:t>
            </a:r>
          </a:p>
          <a:p>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http://www.gbif.org/country/US/publishing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http://www.gbif.org/country/SE/publishing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http://www.gbif.org/country/FR/publishing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http://www.gbif.org/country/AU/publishing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http://www.gbif.org/country/GB/publishing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http://www.gbif.org/country/DE/publishing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http://www.gbif.org/country/NL/publishing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http://www.gbif.org/country/NO/publishing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http://www.gbif.org/country/ZA/publishing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http://www.gbif.org/country/ES/publishing</a:t>
            </a:r>
          </a:p>
          <a:p>
            <a:r>
              <a:rPr lang="en-US" dirty="0" smtClean="0"/>
              <a:t>----</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10</a:t>
            </a:fld>
            <a:endParaRPr lang="en-US"/>
          </a:p>
        </p:txBody>
      </p:sp>
    </p:spTree>
    <p:extLst>
      <p:ext uri="{BB962C8B-B14F-4D97-AF65-F5344CB8AC3E}">
        <p14:creationId xmlns:p14="http://schemas.microsoft.com/office/powerpoint/2010/main" val="3271142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charset="0"/>
              </a:rPr>
              <a:t>Denmark: http://www.gbif.org/country/DK/publishing</a:t>
            </a:r>
          </a:p>
          <a:p>
            <a:r>
              <a:rPr lang="en-US" dirty="0">
                <a:latin typeface="Calibri" charset="0"/>
              </a:rPr>
              <a:t>Finland: http://www.gbif.org/country/FI/publishing</a:t>
            </a:r>
          </a:p>
          <a:p>
            <a:r>
              <a:rPr lang="en-US" dirty="0">
                <a:latin typeface="Calibri" charset="0"/>
              </a:rPr>
              <a:t>Iceland: http://www.gbif.org/country/IS/publishing</a:t>
            </a:r>
          </a:p>
          <a:p>
            <a:r>
              <a:rPr lang="en-US" dirty="0">
                <a:latin typeface="Calibri" charset="0"/>
              </a:rPr>
              <a:t>Norway: http://www.gbif.org/country/NO/publishing</a:t>
            </a:r>
          </a:p>
          <a:p>
            <a:r>
              <a:rPr lang="en-US" dirty="0">
                <a:latin typeface="Calibri" charset="0"/>
              </a:rPr>
              <a:t>Sweden: http://www.gbif.org/country/SE/</a:t>
            </a:r>
            <a:r>
              <a:rPr lang="en-US" dirty="0" smtClean="0">
                <a:latin typeface="Calibri" charset="0"/>
              </a:rPr>
              <a:t>publishing</a:t>
            </a:r>
          </a:p>
          <a:p>
            <a:r>
              <a:rPr lang="en-US" dirty="0" smtClean="0">
                <a:latin typeface="Calibri" charset="0"/>
              </a:rPr>
              <a:t>--</a:t>
            </a:r>
          </a:p>
          <a:p>
            <a:r>
              <a:rPr lang="en-US" b="1" dirty="0" smtClean="0">
                <a:latin typeface="Calibri" charset="0"/>
              </a:rPr>
              <a:t>Status in February </a:t>
            </a:r>
            <a:r>
              <a:rPr lang="en-US" b="1" baseline="0" dirty="0" smtClean="0">
                <a:latin typeface="Calibri" charset="0"/>
              </a:rPr>
              <a:t>2018</a:t>
            </a:r>
          </a:p>
          <a:p>
            <a:r>
              <a:rPr lang="en-US" dirty="0" smtClean="0">
                <a:latin typeface="Calibri" charset="0"/>
              </a:rPr>
              <a:t>Country, datasets, occurrences</a:t>
            </a:r>
          </a:p>
          <a:p>
            <a:r>
              <a:rPr lang="en-US" dirty="0" smtClean="0">
                <a:latin typeface="Calibri" charset="0"/>
              </a:rPr>
              <a:t>Denmark, 164 ds, 27 300 475 </a:t>
            </a:r>
            <a:r>
              <a:rPr lang="en-US" dirty="0" err="1" smtClean="0">
                <a:latin typeface="Calibri" charset="0"/>
              </a:rPr>
              <a:t>occ</a:t>
            </a:r>
            <a:endParaRPr lang="en-US" dirty="0" smtClean="0">
              <a:latin typeface="Calibri" charset="0"/>
            </a:endParaRPr>
          </a:p>
          <a:p>
            <a:r>
              <a:rPr lang="en-US" dirty="0" smtClean="0">
                <a:latin typeface="Calibri" charset="0"/>
              </a:rPr>
              <a:t>Finland,</a:t>
            </a:r>
            <a:r>
              <a:rPr lang="en-US" baseline="0" dirty="0" smtClean="0">
                <a:latin typeface="Calibri" charset="0"/>
              </a:rPr>
              <a:t> 57 ds, 25 390 614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Iceland, 4 ds, 812 980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Norway, 197 ds, 23 070 984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Sweden, 44 ds, 73 203 932 </a:t>
            </a:r>
            <a:r>
              <a:rPr lang="en-US" baseline="0" dirty="0" err="1" smtClean="0">
                <a:latin typeface="Calibri" charset="0"/>
              </a:rPr>
              <a:t>occ</a:t>
            </a:r>
            <a:endParaRPr lang="en-US" dirty="0" smtClean="0">
              <a:latin typeface="Calibri" charset="0"/>
            </a:endParaRPr>
          </a:p>
          <a:p>
            <a:r>
              <a:rPr lang="en-US" dirty="0" smtClean="0">
                <a:latin typeface="Calibri" charset="0"/>
              </a:rPr>
              <a:t>--</a:t>
            </a:r>
          </a:p>
          <a:p>
            <a:r>
              <a:rPr lang="en-US" b="1" dirty="0" smtClean="0">
                <a:latin typeface="Calibri" charset="0"/>
              </a:rPr>
              <a:t>Status in November</a:t>
            </a:r>
            <a:r>
              <a:rPr lang="en-US" b="1" baseline="0" dirty="0" smtClean="0">
                <a:latin typeface="Calibri" charset="0"/>
              </a:rPr>
              <a:t> 2017</a:t>
            </a:r>
          </a:p>
          <a:p>
            <a:r>
              <a:rPr lang="en-US" dirty="0" smtClean="0">
                <a:latin typeface="Calibri" charset="0"/>
              </a:rPr>
              <a:t>Country, datasets, occurrences</a:t>
            </a:r>
          </a:p>
          <a:p>
            <a:r>
              <a:rPr lang="en-US" dirty="0" smtClean="0">
                <a:latin typeface="Calibri" charset="0"/>
              </a:rPr>
              <a:t>Denmark, 164 ds, 22 422 869 </a:t>
            </a:r>
            <a:r>
              <a:rPr lang="en-US" dirty="0" err="1" smtClean="0">
                <a:latin typeface="Calibri" charset="0"/>
              </a:rPr>
              <a:t>occ</a:t>
            </a:r>
            <a:endParaRPr lang="en-US" dirty="0" smtClean="0">
              <a:latin typeface="Calibri" charset="0"/>
            </a:endParaRPr>
          </a:p>
          <a:p>
            <a:r>
              <a:rPr lang="en-US" dirty="0" smtClean="0">
                <a:latin typeface="Calibri" charset="0"/>
              </a:rPr>
              <a:t>Finland,</a:t>
            </a:r>
            <a:r>
              <a:rPr lang="en-US" baseline="0" dirty="0" smtClean="0">
                <a:latin typeface="Calibri" charset="0"/>
              </a:rPr>
              <a:t> 57 ds, 25 286 056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Iceland, 4 ds, 458 705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Norway, 189 ds, 23 840 434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Sweden, 43 ds, 70 776 421 </a:t>
            </a:r>
            <a:r>
              <a:rPr lang="en-US" baseline="0" dirty="0" err="1" smtClean="0">
                <a:latin typeface="Calibri" charset="0"/>
              </a:rPr>
              <a:t>occ</a:t>
            </a:r>
            <a:endParaRPr lang="en-US" dirty="0" smtClean="0">
              <a:latin typeface="Calibri" charset="0"/>
            </a:endParaRPr>
          </a:p>
          <a:p>
            <a:r>
              <a:rPr lang="en-US" dirty="0" smtClean="0">
                <a:latin typeface="Calibri" charset="0"/>
              </a:rPr>
              <a:t>--</a:t>
            </a:r>
          </a:p>
          <a:p>
            <a:r>
              <a:rPr lang="en-US" b="1" dirty="0" smtClean="0">
                <a:latin typeface="Calibri" charset="0"/>
              </a:rPr>
              <a:t>Status in March 2017</a:t>
            </a:r>
          </a:p>
          <a:p>
            <a:r>
              <a:rPr lang="en-US" dirty="0" smtClean="0">
                <a:latin typeface="Calibri" charset="0"/>
              </a:rPr>
              <a:t>Country, datasets, occurrences</a:t>
            </a:r>
          </a:p>
          <a:p>
            <a:r>
              <a:rPr lang="en-US" dirty="0" smtClean="0">
                <a:latin typeface="Calibri" charset="0"/>
              </a:rPr>
              <a:t>Denmark, 68+2 ds, 11 924 383 </a:t>
            </a:r>
            <a:r>
              <a:rPr lang="en-US" dirty="0" err="1" smtClean="0">
                <a:latin typeface="Calibri" charset="0"/>
              </a:rPr>
              <a:t>occ</a:t>
            </a:r>
            <a:endParaRPr lang="en-US" dirty="0" smtClean="0">
              <a:latin typeface="Calibri" charset="0"/>
            </a:endParaRPr>
          </a:p>
          <a:p>
            <a:r>
              <a:rPr lang="en-US" dirty="0" smtClean="0">
                <a:latin typeface="Calibri" charset="0"/>
              </a:rPr>
              <a:t>Finland,</a:t>
            </a:r>
            <a:r>
              <a:rPr lang="en-US" baseline="0" dirty="0" smtClean="0">
                <a:latin typeface="Calibri" charset="0"/>
              </a:rPr>
              <a:t> 54 ds, 3 164 965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Iceland, 4 ds, 458 705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Norway, 129+2+6 ds, 24 198 151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Sweden, 43+1 ds, 61 523 557 </a:t>
            </a:r>
            <a:r>
              <a:rPr lang="en-US" baseline="0" dirty="0" err="1" smtClean="0">
                <a:latin typeface="Calibri" charset="0"/>
              </a:rPr>
              <a:t>occ</a:t>
            </a:r>
            <a:endParaRPr lang="en-US" dirty="0" smtClean="0">
              <a:latin typeface="Calibri" charset="0"/>
            </a:endParaRPr>
          </a:p>
          <a:p>
            <a:r>
              <a:rPr lang="en-US" dirty="0" smtClean="0">
                <a:latin typeface="Calibri" charset="0"/>
              </a:rPr>
              <a:t>--</a:t>
            </a:r>
          </a:p>
          <a:p>
            <a:r>
              <a:rPr lang="en-US" b="1" dirty="0" smtClean="0">
                <a:latin typeface="Calibri" charset="0"/>
              </a:rPr>
              <a:t>Status</a:t>
            </a:r>
            <a:r>
              <a:rPr lang="en-US" b="1" baseline="0" dirty="0" smtClean="0">
                <a:latin typeface="Calibri" charset="0"/>
              </a:rPr>
              <a:t> in</a:t>
            </a:r>
            <a:r>
              <a:rPr lang="en-US" b="1" dirty="0" smtClean="0">
                <a:latin typeface="Calibri" charset="0"/>
              </a:rPr>
              <a:t> November 2016</a:t>
            </a:r>
          </a:p>
          <a:p>
            <a:r>
              <a:rPr lang="en-US" dirty="0" smtClean="0">
                <a:latin typeface="Calibri" charset="0"/>
              </a:rPr>
              <a:t>Country, datasets, occurrences</a:t>
            </a:r>
          </a:p>
          <a:p>
            <a:r>
              <a:rPr lang="en-US" dirty="0" smtClean="0">
                <a:latin typeface="Calibri" charset="0"/>
              </a:rPr>
              <a:t>Denmark, 68+2 ds, 11 919 745 </a:t>
            </a:r>
            <a:r>
              <a:rPr lang="en-US" dirty="0" err="1" smtClean="0">
                <a:latin typeface="Calibri" charset="0"/>
              </a:rPr>
              <a:t>occ</a:t>
            </a:r>
            <a:endParaRPr lang="en-US" dirty="0" smtClean="0">
              <a:latin typeface="Calibri" charset="0"/>
            </a:endParaRPr>
          </a:p>
          <a:p>
            <a:r>
              <a:rPr lang="en-US" dirty="0" smtClean="0">
                <a:latin typeface="Calibri" charset="0"/>
              </a:rPr>
              <a:t>Finland,</a:t>
            </a:r>
            <a:r>
              <a:rPr lang="en-US" baseline="0" dirty="0" smtClean="0">
                <a:latin typeface="Calibri" charset="0"/>
              </a:rPr>
              <a:t> 54 ds, 3 164 965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Iceland, 4 ds, 458 705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Norway, 117+2+5 ds, 22 558 484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Sweden, 42 ds, 53 818 302 </a:t>
            </a:r>
            <a:r>
              <a:rPr lang="en-US" baseline="0" dirty="0" err="1" smtClean="0">
                <a:latin typeface="Calibri" charset="0"/>
              </a:rPr>
              <a:t>occ</a:t>
            </a:r>
            <a:endParaRPr lang="en-US" dirty="0" smtClean="0">
              <a:latin typeface="Calibri" charset="0"/>
            </a:endParaRPr>
          </a:p>
          <a:p>
            <a:r>
              <a:rPr lang="en-US" dirty="0" smtClean="0">
                <a:latin typeface="Calibri" charset="0"/>
              </a:rPr>
              <a:t>--</a:t>
            </a:r>
          </a:p>
          <a:p>
            <a:r>
              <a:rPr lang="en-US" b="1" dirty="0" smtClean="0">
                <a:latin typeface="Calibri" charset="0"/>
              </a:rPr>
              <a:t>Status in April 2015:</a:t>
            </a:r>
          </a:p>
          <a:p>
            <a:r>
              <a:rPr lang="en-US" dirty="0" smtClean="0">
                <a:latin typeface="Calibri" charset="0"/>
              </a:rPr>
              <a:t>Country, datasets, occurrences</a:t>
            </a:r>
          </a:p>
          <a:p>
            <a:r>
              <a:rPr lang="en-US" dirty="0" smtClean="0">
                <a:latin typeface="Calibri" charset="0"/>
              </a:rPr>
              <a:t>Denmark, 55ds, 10 250 100 </a:t>
            </a:r>
            <a:r>
              <a:rPr lang="en-US" dirty="0" err="1" smtClean="0">
                <a:latin typeface="Calibri" charset="0"/>
              </a:rPr>
              <a:t>occ</a:t>
            </a:r>
            <a:endParaRPr lang="en-US" dirty="0" smtClean="0">
              <a:latin typeface="Calibri" charset="0"/>
            </a:endParaRPr>
          </a:p>
          <a:p>
            <a:r>
              <a:rPr lang="en-US" dirty="0" smtClean="0">
                <a:latin typeface="Calibri" charset="0"/>
              </a:rPr>
              <a:t>Finland, 58 ds, 19 626 137 </a:t>
            </a:r>
            <a:r>
              <a:rPr lang="en-US" dirty="0" err="1" smtClean="0">
                <a:latin typeface="Calibri" charset="0"/>
              </a:rPr>
              <a:t>occ</a:t>
            </a:r>
            <a:endParaRPr lang="en-US" dirty="0" smtClean="0">
              <a:latin typeface="Calibri" charset="0"/>
            </a:endParaRPr>
          </a:p>
          <a:p>
            <a:r>
              <a:rPr lang="en-US" dirty="0" smtClean="0">
                <a:latin typeface="Calibri" charset="0"/>
              </a:rPr>
              <a:t>Iceland, 4 ds, 458 705 </a:t>
            </a:r>
            <a:r>
              <a:rPr lang="en-US" dirty="0" err="1" smtClean="0">
                <a:latin typeface="Calibri" charset="0"/>
              </a:rPr>
              <a:t>occ</a:t>
            </a:r>
            <a:endParaRPr lang="en-US" dirty="0" smtClean="0">
              <a:latin typeface="Calibri" charset="0"/>
            </a:endParaRPr>
          </a:p>
          <a:p>
            <a:r>
              <a:rPr lang="en-US" dirty="0" smtClean="0">
                <a:latin typeface="Calibri" charset="0"/>
              </a:rPr>
              <a:t>Norway, 93 ds, 17 425 011 </a:t>
            </a:r>
            <a:r>
              <a:rPr lang="en-US" dirty="0" err="1" smtClean="0">
                <a:latin typeface="Calibri" charset="0"/>
              </a:rPr>
              <a:t>occ</a:t>
            </a:r>
            <a:endParaRPr lang="en-US" dirty="0" smtClean="0">
              <a:latin typeface="Calibri" charset="0"/>
            </a:endParaRPr>
          </a:p>
          <a:p>
            <a:r>
              <a:rPr lang="en-US" dirty="0" smtClean="0">
                <a:latin typeface="Calibri" charset="0"/>
              </a:rPr>
              <a:t>Sweden, 34 ds, 50 997 763 </a:t>
            </a:r>
            <a:r>
              <a:rPr lang="en-US" dirty="0" err="1" smtClean="0">
                <a:latin typeface="Calibri" charset="0"/>
              </a:rPr>
              <a:t>occ</a:t>
            </a:r>
            <a:endParaRPr lang="en-US" dirty="0">
              <a:latin typeface="Calibri"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0286DB-4CEB-5048-848B-B40BB8F5929C}" type="slidenum">
              <a:rPr lang="en-US" sz="1200"/>
              <a:pPr eaLnBrk="1" hangingPunct="1"/>
              <a:t>11</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12</a:t>
            </a:fld>
            <a:endParaRPr lang="en-U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F19303DE-3E45-4DD3-9505-92EF4803EF97}" type="slidenum">
              <a:rPr lang="en-US" smtClean="0"/>
              <a:pPr/>
              <a:t>13</a:t>
            </a:fld>
            <a:endParaRPr lang="en-US"/>
          </a:p>
        </p:txBody>
      </p:sp>
    </p:spTree>
    <p:extLst>
      <p:ext uri="{BB962C8B-B14F-4D97-AF65-F5344CB8AC3E}">
        <p14:creationId xmlns:p14="http://schemas.microsoft.com/office/powerpoint/2010/main" val="3033733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Illustration: CC-BY </a:t>
            </a:r>
            <a:r>
              <a:rPr lang="en-US" dirty="0" smtClean="0">
                <a:hlinkClick r:id="rId3" tooltip="User:Doublecompile"/>
              </a:rPr>
              <a:t>Doublecompile</a:t>
            </a:r>
            <a:r>
              <a:rPr lang="en-US" dirty="0" smtClean="0"/>
              <a:t>, https://</a:t>
            </a:r>
            <a:r>
              <a:rPr lang="en-US" dirty="0" err="1" smtClean="0"/>
              <a:t>commons.wikimedia.org</a:t>
            </a:r>
            <a:r>
              <a:rPr lang="en-US" dirty="0" smtClean="0"/>
              <a:t>/wiki/</a:t>
            </a:r>
            <a:r>
              <a:rPr lang="en-US" dirty="0" err="1" smtClean="0"/>
              <a:t>File:DrawingIntellectGirl.svg</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During </a:t>
            </a:r>
            <a:r>
              <a:rPr lang="en-US" baseline="0" dirty="0" smtClean="0"/>
              <a:t>2017: 1001 results (per February 2018)</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https://www.gbif.org/resource/</a:t>
            </a:r>
            <a:r>
              <a:rPr lang="en-US" dirty="0" err="1" smtClean="0"/>
              <a:t>search?contentType</a:t>
            </a:r>
            <a:r>
              <a:rPr lang="en-US" dirty="0" smtClean="0"/>
              <a:t>=</a:t>
            </a:r>
            <a:r>
              <a:rPr lang="en-US" dirty="0" err="1" smtClean="0"/>
              <a:t>literature&amp;year</a:t>
            </a:r>
            <a:r>
              <a:rPr lang="en-US" dirty="0" smtClean="0"/>
              <a:t>=2017,2017&amp;peerReview=true</a:t>
            </a:r>
          </a:p>
        </p:txBody>
      </p:sp>
      <p:sp>
        <p:nvSpPr>
          <p:cNvPr id="4" name="Slide Number Placeholder 3"/>
          <p:cNvSpPr>
            <a:spLocks noGrp="1"/>
          </p:cNvSpPr>
          <p:nvPr>
            <p:ph type="sldNum" sz="quarter" idx="10"/>
          </p:nvPr>
        </p:nvSpPr>
        <p:spPr/>
        <p:txBody>
          <a:bodyPr/>
          <a:lstStyle/>
          <a:p>
            <a:fld id="{37A0329C-91F7-CD43-B485-EB526DB269DE}" type="slidenum">
              <a:rPr lang="en-US" smtClean="0"/>
              <a:t>14</a:t>
            </a:fld>
            <a:endParaRPr lang="en-US"/>
          </a:p>
        </p:txBody>
      </p:sp>
    </p:spTree>
    <p:extLst>
      <p:ext uri="{BB962C8B-B14F-4D97-AF65-F5344CB8AC3E}">
        <p14:creationId xmlns:p14="http://schemas.microsoft.com/office/powerpoint/2010/main" val="366642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Ranking -- https://www.gbif.org/resource/</a:t>
            </a:r>
            <a:r>
              <a:rPr lang="en-US" dirty="0" err="1" smtClean="0"/>
              <a:t>search?contentType</a:t>
            </a:r>
            <a:r>
              <a:rPr lang="en-US" dirty="0" smtClean="0"/>
              <a:t>=</a:t>
            </a:r>
            <a:r>
              <a:rPr lang="en-US" dirty="0" err="1" smtClean="0"/>
              <a:t>literature&amp;year</a:t>
            </a:r>
            <a:r>
              <a:rPr lang="en-US" dirty="0" smtClean="0"/>
              <a:t>=2017,2017&amp;peerReview=true</a:t>
            </a:r>
          </a:p>
          <a:p>
            <a:r>
              <a:rPr lang="en-US" dirty="0" smtClean="0"/>
              <a:t>Norway </a:t>
            </a:r>
            <a:r>
              <a:rPr lang="en-US" baseline="0" dirty="0" smtClean="0"/>
              <a:t> -- </a:t>
            </a:r>
            <a:r>
              <a:rPr lang="en-US" dirty="0" smtClean="0"/>
              <a:t>https://www.gbif.org/resource/</a:t>
            </a:r>
            <a:r>
              <a:rPr lang="en-US" dirty="0" err="1" smtClean="0"/>
              <a:t>search?contentType</a:t>
            </a:r>
            <a:r>
              <a:rPr lang="en-US" dirty="0" smtClean="0"/>
              <a:t>=</a:t>
            </a:r>
            <a:r>
              <a:rPr lang="en-US" dirty="0" err="1" smtClean="0"/>
              <a:t>literature&amp;year</a:t>
            </a:r>
            <a:r>
              <a:rPr lang="en-US" dirty="0" smtClean="0"/>
              <a:t>=2017,2017&amp;peerReview=</a:t>
            </a:r>
            <a:r>
              <a:rPr lang="en-US" dirty="0" err="1" smtClean="0"/>
              <a:t>true&amp;countriesOfResearcher</a:t>
            </a:r>
            <a:r>
              <a:rPr lang="en-US" dirty="0" smtClean="0"/>
              <a:t>=NO</a:t>
            </a:r>
          </a:p>
          <a:p>
            <a:endParaRPr lang="en-US" dirty="0" smtClean="0"/>
          </a:p>
          <a:p>
            <a:r>
              <a:rPr lang="en-US" dirty="0" smtClean="0"/>
              <a:t>Featured data use:</a:t>
            </a:r>
            <a:r>
              <a:rPr lang="en-US" baseline="0" dirty="0" smtClean="0"/>
              <a:t> </a:t>
            </a:r>
            <a:r>
              <a:rPr lang="en-US" dirty="0" smtClean="0"/>
              <a:t>https://www.gbif.org/resource/</a:t>
            </a:r>
            <a:r>
              <a:rPr lang="en-US" dirty="0" err="1" smtClean="0"/>
              <a:t>search?contentType</a:t>
            </a:r>
            <a:r>
              <a:rPr lang="en-US" dirty="0" smtClean="0"/>
              <a:t>=</a:t>
            </a:r>
            <a:r>
              <a:rPr lang="en-US" dirty="0" err="1" smtClean="0"/>
              <a:t>dataUse</a:t>
            </a:r>
            <a:endParaRPr lang="en-US"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15</a:t>
            </a:fld>
            <a:endParaRPr lang="en-US"/>
          </a:p>
        </p:txBody>
      </p:sp>
    </p:spTree>
    <p:extLst>
      <p:ext uri="{BB962C8B-B14F-4D97-AF65-F5344CB8AC3E}">
        <p14:creationId xmlns:p14="http://schemas.microsoft.com/office/powerpoint/2010/main" val="3590397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hlinkClick r:id="rId3"/>
              </a:rPr>
              <a:t>https://www.gbif.org/resource/search?contentType=literature&amp;year=2017,2017&amp;peerReview=true</a:t>
            </a:r>
            <a:r>
              <a:rPr lang="en-US" dirty="0" smtClean="0"/>
              <a:t> </a:t>
            </a:r>
          </a:p>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t>During 2017: 1001 data citations</a:t>
            </a:r>
          </a:p>
          <a:p>
            <a:endParaRPr lang="en-GB" dirty="0"/>
          </a:p>
        </p:txBody>
      </p:sp>
      <p:sp>
        <p:nvSpPr>
          <p:cNvPr id="4" name="Slide Number Placeholder 3"/>
          <p:cNvSpPr>
            <a:spLocks noGrp="1"/>
          </p:cNvSpPr>
          <p:nvPr>
            <p:ph type="sldNum" sz="quarter" idx="10"/>
          </p:nvPr>
        </p:nvSpPr>
        <p:spPr/>
        <p:txBody>
          <a:bodyPr/>
          <a:lstStyle/>
          <a:p>
            <a:fld id="{37A0329C-91F7-CD43-B485-EB526DB269DE}" type="slidenum">
              <a:rPr lang="en-US" smtClean="0"/>
              <a:t>16</a:t>
            </a:fld>
            <a:endParaRPr lang="en-US"/>
          </a:p>
        </p:txBody>
      </p:sp>
    </p:spTree>
    <p:extLst>
      <p:ext uri="{BB962C8B-B14F-4D97-AF65-F5344CB8AC3E}">
        <p14:creationId xmlns:p14="http://schemas.microsoft.com/office/powerpoint/2010/main" val="819909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i="1" dirty="0" smtClean="0"/>
              <a:t>A complete archive of research citing use of GBIF can be accessed at </a:t>
            </a:r>
            <a:r>
              <a:rPr lang="en-US" dirty="0" smtClean="0">
                <a:hlinkClick r:id="rId3"/>
              </a:rPr>
              <a:t>http://www.mendeley.com/groups/1068301/gbif-public-library</a:t>
            </a:r>
            <a:r>
              <a:rPr lang="en-US" dirty="0" smtClean="0"/>
              <a:t> </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Status November 2017:</a:t>
            </a:r>
            <a:r>
              <a:rPr lang="en-US" baseline="0" dirty="0" smtClean="0"/>
              <a:t> </a:t>
            </a:r>
            <a:r>
              <a:rPr lang="en-US" dirty="0" smtClean="0"/>
              <a:t>5286 papers - 224 members</a:t>
            </a:r>
          </a:p>
          <a:p>
            <a:pPr eaLnBrk="1" hangingPunct="1"/>
            <a:endParaRPr lang="en-GB" dirty="0">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D8A15DE8-875F-8745-85D9-1DCC7B3E784F}" type="slidenum">
              <a:rPr lang="en-US">
                <a:latin typeface="Arial" charset="0"/>
              </a:rPr>
              <a:pPr/>
              <a:t>17</a:t>
            </a:fld>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t>https://www.gbif.org/resource/</a:t>
            </a:r>
            <a:r>
              <a:rPr lang="en-US" dirty="0" err="1" smtClean="0"/>
              <a:t>search?contentType</a:t>
            </a:r>
            <a:r>
              <a:rPr lang="en-US" dirty="0" smtClean="0"/>
              <a:t>=</a:t>
            </a:r>
            <a:r>
              <a:rPr lang="en-US" dirty="0" err="1" smtClean="0"/>
              <a:t>literature&amp;year</a:t>
            </a:r>
            <a:r>
              <a:rPr lang="en-US" dirty="0" smtClean="0"/>
              <a:t>=2017,2017&amp;peerReview=true</a:t>
            </a:r>
          </a:p>
          <a:p>
            <a:pPr marL="0" marR="0" indent="0" algn="l" defTabSz="520142" rtl="0" eaLnBrk="1" fontAlgn="auto" latinLnBrk="0" hangingPunct="1">
              <a:lnSpc>
                <a:spcPct val="100000"/>
              </a:lnSpc>
              <a:spcBef>
                <a:spcPts val="0"/>
              </a:spcBef>
              <a:spcAft>
                <a:spcPts val="0"/>
              </a:spcAft>
              <a:buClrTx/>
              <a:buSzTx/>
              <a:buFontTx/>
              <a:buNone/>
              <a:tabLst/>
              <a:defRPr/>
            </a:pPr>
            <a:r>
              <a:rPr lang="en-US" sz="1400" dirty="0" smtClean="0">
                <a:solidFill>
                  <a:srgbClr val="175CA1"/>
                </a:solidFill>
                <a:hlinkClick r:id="rId3"/>
              </a:rPr>
              <a:t>https://www.gbif.org/resource/search?contentType=literature&amp;literatureType=journal</a:t>
            </a:r>
            <a:r>
              <a:rPr lang="en-US" sz="1400" dirty="0" smtClean="0">
                <a:solidFill>
                  <a:srgbClr val="175CA1"/>
                </a:solidFill>
              </a:rPr>
              <a:t> </a:t>
            </a:r>
          </a:p>
        </p:txBody>
      </p:sp>
      <p:sp>
        <p:nvSpPr>
          <p:cNvPr id="4" name="Slide Number Placeholder 3"/>
          <p:cNvSpPr>
            <a:spLocks noGrp="1"/>
          </p:cNvSpPr>
          <p:nvPr>
            <p:ph type="sldNum" sz="quarter" idx="10"/>
          </p:nvPr>
        </p:nvSpPr>
        <p:spPr/>
        <p:txBody>
          <a:bodyPr/>
          <a:lstStyle/>
          <a:p>
            <a:fld id="{37A0329C-91F7-CD43-B485-EB526DB269DE}" type="slidenum">
              <a:rPr lang="en-US" smtClean="0"/>
              <a:t>18</a:t>
            </a:fld>
            <a:endParaRPr lang="en-US"/>
          </a:p>
        </p:txBody>
      </p:sp>
    </p:spTree>
    <p:extLst>
      <p:ext uri="{BB962C8B-B14F-4D97-AF65-F5344CB8AC3E}">
        <p14:creationId xmlns:p14="http://schemas.microsoft.com/office/powerpoint/2010/main" val="2122674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https://www.gbif.org/country/NO/research</a:t>
            </a:r>
          </a:p>
          <a:p>
            <a:r>
              <a:rPr lang="en-US" dirty="0" smtClean="0"/>
              <a:t>https://www.gbif.org/resource/</a:t>
            </a:r>
            <a:r>
              <a:rPr lang="en-US" dirty="0" err="1" smtClean="0"/>
              <a:t>search?contentType</a:t>
            </a:r>
            <a:r>
              <a:rPr lang="en-US" dirty="0" smtClean="0"/>
              <a:t>=</a:t>
            </a:r>
            <a:r>
              <a:rPr lang="en-US" dirty="0" err="1" smtClean="0"/>
              <a:t>literature&amp;year</a:t>
            </a:r>
            <a:r>
              <a:rPr lang="en-US" dirty="0" smtClean="0"/>
              <a:t>=2017,2017&amp;countriesOfResearcher=</a:t>
            </a:r>
            <a:r>
              <a:rPr lang="en-US" dirty="0" err="1" smtClean="0"/>
              <a:t>NO&amp;peerReview</a:t>
            </a:r>
            <a:r>
              <a:rPr lang="en-US" dirty="0" smtClean="0"/>
              <a:t>=true</a:t>
            </a:r>
          </a:p>
          <a:p>
            <a:r>
              <a:rPr lang="en-US" dirty="0" smtClean="0"/>
              <a:t>--</a:t>
            </a:r>
          </a:p>
          <a:p>
            <a:r>
              <a:rPr lang="en-US" dirty="0" smtClean="0"/>
              <a:t>GBIF Portal, data use: http://www.gbif.org/using-data/summary</a:t>
            </a:r>
          </a:p>
          <a:p>
            <a:r>
              <a:rPr lang="en-US" dirty="0" smtClean="0"/>
              <a:t>Featured data use </a:t>
            </a:r>
            <a:r>
              <a:rPr lang="mr-IN" dirty="0" smtClean="0"/>
              <a:t>–</a:t>
            </a:r>
            <a:r>
              <a:rPr lang="en-US" dirty="0" smtClean="0"/>
              <a:t> agriculture: http://www.gbif.org/newsroom/uses/agriculture</a:t>
            </a:r>
          </a:p>
          <a:p>
            <a:r>
              <a:rPr lang="en-US" dirty="0" smtClean="0"/>
              <a:t>GBIF Science Review 2016: http://www.gbif.org/resource/82873</a:t>
            </a:r>
          </a:p>
          <a:p>
            <a:r>
              <a:rPr lang="en-US" dirty="0" smtClean="0"/>
              <a:t>GBIF Brochure 2016, http://www.gbif.org/resource/80813</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19</a:t>
            </a:fld>
            <a:endParaRPr lang="en-US"/>
          </a:p>
        </p:txBody>
      </p:sp>
    </p:spTree>
    <p:extLst>
      <p:ext uri="{BB962C8B-B14F-4D97-AF65-F5344CB8AC3E}">
        <p14:creationId xmlns:p14="http://schemas.microsoft.com/office/powerpoint/2010/main" val="192766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defTabSz="518658" eaLnBrk="1" hangingPunct="1">
              <a:defRPr/>
            </a:pPr>
            <a:r>
              <a:rPr lang="en-US" dirty="0" smtClean="0">
                <a:latin typeface="Calibri" charset="0"/>
              </a:rPr>
              <a:t>GBIF: http://www.gbif.org/</a:t>
            </a:r>
            <a:endPar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defTabSz="518658" eaLnBrk="1" hangingPunct="1">
              <a:defRPr/>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what is the Global Biodiversity Information Facility?</a:t>
            </a:r>
            <a:r>
              <a:rPr lang="en-US" dirty="0" smtClean="0">
                <a:latin typeface="Calibri" charset="0"/>
              </a:rPr>
              <a:t> </a:t>
            </a:r>
            <a:r>
              <a:rPr lang="en-US" dirty="0" smtClean="0"/>
              <a:t>GBIF enables </a:t>
            </a:r>
            <a:r>
              <a:rPr lang="en-US" i="1" dirty="0" smtClean="0"/>
              <a:t>free and open access to biodiversity data </a:t>
            </a:r>
            <a:r>
              <a:rPr lang="en-US" dirty="0" smtClean="0"/>
              <a:t>online. We are an international government-initiated and funded initiative focused on making biodiversity data available to all and anyone, for scientific research, conservation and sustainable development.</a:t>
            </a:r>
            <a:r>
              <a:rPr lang="en-US" dirty="0" smtClean="0">
                <a:latin typeface="Calibri" charset="0"/>
              </a:rPr>
              <a:t> </a:t>
            </a:r>
          </a:p>
          <a:p>
            <a:pPr defTabSz="518658" eaLnBrk="1" hangingPunct="1">
              <a:defRPr/>
            </a:pPr>
            <a:r>
              <a:rPr lang="nb-NO"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Hva er </a:t>
            </a:r>
            <a:r>
              <a:rPr lang="nb-NO"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Global Biodiversity Information Facility </a:t>
            </a:r>
            <a:r>
              <a:rPr lang="nb-NO"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(GBIF)? </a:t>
            </a:r>
            <a:r>
              <a:rPr lang="nb-NO" dirty="0" smtClean="0"/>
              <a:t>GBIF arbeider for </a:t>
            </a:r>
            <a:r>
              <a:rPr lang="nb-NO" i="1" dirty="0" smtClean="0"/>
              <a:t>fri og åpen tilgang til biodiversitetsdata </a:t>
            </a:r>
            <a:r>
              <a:rPr lang="nb-NO" dirty="0" smtClean="0"/>
              <a:t>online. Vi er et internasjonalt og statlig initiert og finansiert nettverk med fokus på å bidra til at biodiversitetsdata er tilgjengelig for alle og enhver, for vitenskapelig forskning, bevaring og bærekraftig utvikling.</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99572D-3A5B-E44E-8416-8AE71D8296FB}"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smtClean="0"/>
              <a:t>http://www.gbif.org/</a:t>
            </a:r>
            <a:r>
              <a:rPr lang="nb-NO" dirty="0" err="1" smtClean="0"/>
              <a:t>newsroom</a:t>
            </a:r>
            <a:r>
              <a:rPr lang="nb-NO" dirty="0" smtClean="0"/>
              <a:t>/</a:t>
            </a:r>
            <a:r>
              <a:rPr lang="nb-NO" dirty="0" err="1" smtClean="0"/>
              <a:t>uses</a:t>
            </a:r>
            <a:r>
              <a:rPr lang="nb-NO" dirty="0" smtClean="0"/>
              <a:t>/2016-phillips-et-al</a:t>
            </a:r>
          </a:p>
          <a:p>
            <a:r>
              <a:rPr lang="nb-NO" dirty="0" smtClean="0"/>
              <a:t>Philips et al 2016, 2017; </a:t>
            </a:r>
            <a:r>
              <a:rPr lang="mr-IN" dirty="0" smtClean="0"/>
              <a:t>doi:10.1007/s13280-017-0905-y</a:t>
            </a:r>
            <a:endParaRPr lang="nb-NO"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sz="1400" dirty="0" smtClean="0"/>
              <a:t>Figure. The predicted distribution of 187 priority CWR in Norway under the current climatic conditions. Red areas indicate taxon-rich areas with up to 124 taxa found there, and green areas indicate low taxon richness. Raster grid cell size 0.0416, approximately equal to 4 × 8 km2  (Philips </a:t>
            </a:r>
            <a:r>
              <a:rPr lang="en-US" sz="1400" i="1" dirty="0" smtClean="0"/>
              <a:t>et al</a:t>
            </a:r>
            <a:r>
              <a:rPr lang="en-US" sz="1400" dirty="0" smtClean="0"/>
              <a:t>. 2017)</a:t>
            </a:r>
            <a:endParaRPr lang="nb-NO" dirty="0" smtClean="0"/>
          </a:p>
          <a:p>
            <a:endParaRPr lang="nb-NO"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21</a:t>
            </a:fld>
            <a:endParaRPr lang="en-US"/>
          </a:p>
        </p:txBody>
      </p:sp>
    </p:spTree>
    <p:extLst>
      <p:ext uri="{BB962C8B-B14F-4D97-AF65-F5344CB8AC3E}">
        <p14:creationId xmlns:p14="http://schemas.microsoft.com/office/powerpoint/2010/main" val="3724680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smtClean="0"/>
              <a:t>http://www.gbif.org/</a:t>
            </a:r>
            <a:r>
              <a:rPr lang="nb-NO" dirty="0" err="1" smtClean="0"/>
              <a:t>newsroom</a:t>
            </a:r>
            <a:r>
              <a:rPr lang="nb-NO" dirty="0" smtClean="0"/>
              <a:t>/</a:t>
            </a:r>
            <a:r>
              <a:rPr lang="nb-NO" dirty="0" err="1" smtClean="0"/>
              <a:t>uses</a:t>
            </a:r>
            <a:r>
              <a:rPr lang="nb-NO" dirty="0" smtClean="0"/>
              <a:t>/2016-phillips-et-al</a:t>
            </a:r>
          </a:p>
          <a:p>
            <a:r>
              <a:rPr lang="nb-NO" dirty="0" smtClean="0"/>
              <a:t>Philips et al 2016, 2017; </a:t>
            </a:r>
            <a:r>
              <a:rPr lang="mr-IN" dirty="0" smtClean="0"/>
              <a:t>doi:10.1007/s13280-017-0905-y</a:t>
            </a:r>
            <a:endParaRPr lang="nb-NO"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sz="1400" b="1" dirty="0" smtClean="0"/>
              <a:t>Figure</a:t>
            </a:r>
            <a:r>
              <a:rPr lang="en-US" sz="1400" dirty="0" smtClean="0"/>
              <a:t>. The average predicted taxon richness of 187 priority CWR in Norway under RCP 2.6 for the years </a:t>
            </a:r>
            <a:r>
              <a:rPr lang="en-US" sz="1400" b="1" dirty="0" smtClean="0"/>
              <a:t>a</a:t>
            </a:r>
            <a:r>
              <a:rPr lang="en-US" sz="1400" dirty="0" smtClean="0"/>
              <a:t> 2030, </a:t>
            </a:r>
            <a:r>
              <a:rPr lang="en-US" sz="1400" b="1" dirty="0" smtClean="0"/>
              <a:t>b</a:t>
            </a:r>
            <a:r>
              <a:rPr lang="en-US" sz="1400" dirty="0" smtClean="0"/>
              <a:t> 2050, </a:t>
            </a:r>
            <a:r>
              <a:rPr lang="en-US" sz="1400" b="1" dirty="0" smtClean="0"/>
              <a:t>c</a:t>
            </a:r>
            <a:r>
              <a:rPr lang="en-US" sz="1400" dirty="0" smtClean="0"/>
              <a:t> 2070, </a:t>
            </a:r>
            <a:r>
              <a:rPr lang="en-US" sz="1400" b="1" dirty="0" smtClean="0"/>
              <a:t>d</a:t>
            </a:r>
            <a:r>
              <a:rPr lang="en-US" sz="1400" dirty="0" smtClean="0"/>
              <a:t> 2080. Raster grid cell size 0.0416, approximately equal to 4 × 8 km</a:t>
            </a:r>
            <a:r>
              <a:rPr lang="en-US" sz="1400" baseline="30000" dirty="0" smtClean="0"/>
              <a:t>2</a:t>
            </a:r>
            <a:r>
              <a:rPr lang="en-US" sz="1400" dirty="0" smtClean="0"/>
              <a:t>  (Philips </a:t>
            </a:r>
            <a:r>
              <a:rPr lang="en-US" sz="1400" i="1" dirty="0" smtClean="0"/>
              <a:t>et al</a:t>
            </a:r>
            <a:r>
              <a:rPr lang="en-US" sz="1400" dirty="0" smtClean="0"/>
              <a:t>. 2017)</a:t>
            </a:r>
          </a:p>
          <a:p>
            <a:r>
              <a:rPr lang="nb-NO"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sz="1400" dirty="0" smtClean="0"/>
              <a:t>Figure. The predicted distribution of 187 priority CWR in Norway under the current climatic conditions. Red areas indicate taxon-rich areas with up to 124 taxa found there, and green areas indicate low taxon richness. Raster grid cell size 0.0416, approximately equal to 4 × 8 km2  (Philips </a:t>
            </a:r>
            <a:r>
              <a:rPr lang="en-US" sz="1400" i="1" dirty="0" smtClean="0"/>
              <a:t>et al</a:t>
            </a:r>
            <a:r>
              <a:rPr lang="en-US" sz="1400" dirty="0" smtClean="0"/>
              <a:t>. 2017)</a:t>
            </a:r>
            <a:endParaRPr lang="nb-NO" dirty="0" smtClean="0"/>
          </a:p>
          <a:p>
            <a:endParaRPr lang="nb-NO"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22</a:t>
            </a:fld>
            <a:endParaRPr lang="en-US"/>
          </a:p>
        </p:txBody>
      </p:sp>
    </p:spTree>
    <p:extLst>
      <p:ext uri="{BB962C8B-B14F-4D97-AF65-F5344CB8AC3E}">
        <p14:creationId xmlns:p14="http://schemas.microsoft.com/office/powerpoint/2010/main" val="3724680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nb-NO"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23</a:t>
            </a:fld>
            <a:endParaRPr lang="en-US"/>
          </a:p>
        </p:txBody>
      </p:sp>
    </p:spTree>
    <p:extLst>
      <p:ext uri="{BB962C8B-B14F-4D97-AF65-F5344CB8AC3E}">
        <p14:creationId xmlns:p14="http://schemas.microsoft.com/office/powerpoint/2010/main" val="3724680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a:t>
            </a:r>
            <a:r>
              <a:rPr lang="en-US" dirty="0" err="1" smtClean="0"/>
              <a:t>www.inaturalist.org</a:t>
            </a:r>
            <a:r>
              <a:rPr lang="en-US" dirty="0" smtClean="0"/>
              <a:t>/projects/</a:t>
            </a:r>
            <a:r>
              <a:rPr lang="en-US" dirty="0" err="1" smtClean="0"/>
              <a:t>nordic</a:t>
            </a:r>
            <a:r>
              <a:rPr lang="en-US" dirty="0" smtClean="0"/>
              <a:t>-crop-wild-relatives</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24</a:t>
            </a:fld>
            <a:endParaRPr lang="en-US"/>
          </a:p>
        </p:txBody>
      </p:sp>
    </p:spTree>
    <p:extLst>
      <p:ext uri="{BB962C8B-B14F-4D97-AF65-F5344CB8AC3E}">
        <p14:creationId xmlns:p14="http://schemas.microsoft.com/office/powerpoint/2010/main" val="1851961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 </a:t>
            </a:r>
            <a:r>
              <a:rPr lang="en-US" dirty="0" err="1" smtClean="0"/>
              <a:t>cale</a:t>
            </a:r>
            <a:r>
              <a:rPr lang="en-US" dirty="0" smtClean="0"/>
              <a:t> population at </a:t>
            </a:r>
            <a:r>
              <a:rPr lang="en-US" dirty="0" err="1" smtClean="0"/>
              <a:t>Hvaløy</a:t>
            </a:r>
            <a:r>
              <a:rPr lang="en-US" dirty="0" smtClean="0"/>
              <a:t>, Færder national park, </a:t>
            </a:r>
            <a:r>
              <a:rPr lang="en-US" dirty="0" err="1" smtClean="0"/>
              <a:t>Vestfold</a:t>
            </a:r>
            <a:r>
              <a:rPr lang="en-US" dirty="0" smtClean="0"/>
              <a:t>, Norway, 27th May 2015, CC-BY Dag Endresen</a:t>
            </a:r>
          </a:p>
          <a:p>
            <a:r>
              <a:rPr lang="en-US" dirty="0" smtClean="0"/>
              <a:t>https://</a:t>
            </a:r>
            <a:r>
              <a:rPr lang="en-US" dirty="0" err="1" smtClean="0"/>
              <a:t>en.wikipedia.org</a:t>
            </a:r>
            <a:r>
              <a:rPr lang="en-US" dirty="0" smtClean="0"/>
              <a:t>/wiki/</a:t>
            </a:r>
            <a:r>
              <a:rPr lang="en-US" dirty="0" err="1" smtClean="0"/>
              <a:t>In_situ_conservation</a:t>
            </a:r>
            <a:endParaRPr lang="en-US" dirty="0" smtClean="0"/>
          </a:p>
          <a:p>
            <a:endParaRPr lang="en-US" dirty="0" smtClean="0"/>
          </a:p>
          <a:p>
            <a:r>
              <a:rPr lang="en-US" dirty="0" smtClean="0"/>
              <a:t>http://</a:t>
            </a:r>
            <a:r>
              <a:rPr lang="en-US" dirty="0" err="1" smtClean="0"/>
              <a:t>www.skogoglandskap.no</a:t>
            </a:r>
            <a:r>
              <a:rPr lang="en-US" dirty="0" smtClean="0"/>
              <a:t>/</a:t>
            </a:r>
            <a:r>
              <a:rPr lang="en-US" dirty="0" err="1" smtClean="0"/>
              <a:t>nyheter</a:t>
            </a:r>
            <a:r>
              <a:rPr lang="en-US" dirty="0" smtClean="0"/>
              <a:t>/2015/genressurser_bevares_i_farder_nasjonalpark%20/</a:t>
            </a:r>
            <a:r>
              <a:rPr lang="en-US" dirty="0" err="1" smtClean="0"/>
              <a:t>newsitem</a:t>
            </a:r>
            <a:endParaRPr lang="en-US" dirty="0" smtClean="0"/>
          </a:p>
          <a:p>
            <a:r>
              <a:rPr lang="en-US" dirty="0" smtClean="0"/>
              <a:t>https://</a:t>
            </a:r>
            <a:r>
              <a:rPr lang="en-US" dirty="0" err="1" smtClean="0"/>
              <a:t>prosjekt.fylkesmannen.no</a:t>
            </a:r>
            <a:r>
              <a:rPr lang="en-US" dirty="0" smtClean="0"/>
              <a:t>/Documents/</a:t>
            </a:r>
            <a:r>
              <a:rPr lang="en-US" dirty="0" err="1" smtClean="0"/>
              <a:t>Faerder</a:t>
            </a:r>
            <a:r>
              <a:rPr lang="en-US" dirty="0" smtClean="0"/>
              <a:t>/</a:t>
            </a:r>
            <a:r>
              <a:rPr lang="en-US" dirty="0" err="1" smtClean="0"/>
              <a:t>Dokument</a:t>
            </a:r>
            <a:r>
              <a:rPr lang="en-US" dirty="0" smtClean="0"/>
              <a:t>/H%C3%B8ring%20forvaltningsplan%20h%C3%B8st%202015/Vedlegg%2012%20In%20situ%20-%20genressursbevaring%20endelig.pdf</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25</a:t>
            </a:fld>
            <a:endParaRPr lang="en-US"/>
          </a:p>
        </p:txBody>
      </p:sp>
    </p:spTree>
    <p:extLst>
      <p:ext uri="{BB962C8B-B14F-4D97-AF65-F5344CB8AC3E}">
        <p14:creationId xmlns:p14="http://schemas.microsoft.com/office/powerpoint/2010/main" val="3212377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 </a:t>
            </a:r>
            <a:r>
              <a:rPr lang="en-US" dirty="0" err="1" smtClean="0"/>
              <a:t>cale</a:t>
            </a:r>
            <a:r>
              <a:rPr lang="en-US" dirty="0" smtClean="0"/>
              <a:t> population at </a:t>
            </a:r>
            <a:r>
              <a:rPr lang="en-US" dirty="0" err="1" smtClean="0"/>
              <a:t>Hvaløy</a:t>
            </a:r>
            <a:r>
              <a:rPr lang="en-US" dirty="0" smtClean="0"/>
              <a:t>, Færder national park, </a:t>
            </a:r>
            <a:r>
              <a:rPr lang="en-US" dirty="0" err="1" smtClean="0"/>
              <a:t>Vestfold</a:t>
            </a:r>
            <a:r>
              <a:rPr lang="en-US" dirty="0" smtClean="0"/>
              <a:t>, Norway, 27th May 2015, CC-BY Dag Endresen</a:t>
            </a:r>
          </a:p>
          <a:p>
            <a:r>
              <a:rPr lang="en-US" dirty="0" smtClean="0"/>
              <a:t>https://</a:t>
            </a:r>
            <a:r>
              <a:rPr lang="en-US" dirty="0" err="1" smtClean="0"/>
              <a:t>en.wikipedia.org</a:t>
            </a:r>
            <a:r>
              <a:rPr lang="en-US" dirty="0" smtClean="0"/>
              <a:t>/wiki/</a:t>
            </a:r>
            <a:r>
              <a:rPr lang="en-US" dirty="0" err="1" smtClean="0"/>
              <a:t>In_situ_conservation</a:t>
            </a:r>
            <a:endParaRPr lang="en-US" dirty="0" smtClean="0"/>
          </a:p>
          <a:p>
            <a:r>
              <a:rPr lang="en-US" dirty="0" smtClean="0"/>
              <a:t>--</a:t>
            </a:r>
          </a:p>
          <a:p>
            <a:r>
              <a:rPr lang="en-US" dirty="0" smtClean="0"/>
              <a:t>Færder </a:t>
            </a:r>
            <a:r>
              <a:rPr lang="en-US" dirty="0" err="1" smtClean="0"/>
              <a:t>nasjonalpark</a:t>
            </a:r>
            <a:r>
              <a:rPr lang="en-US" dirty="0" smtClean="0"/>
              <a:t> </a:t>
            </a:r>
            <a:r>
              <a:rPr lang="en-US" dirty="0" err="1" smtClean="0"/>
              <a:t>genressursreservat</a:t>
            </a:r>
            <a:endParaRPr lang="en-US" dirty="0" smtClean="0"/>
          </a:p>
          <a:p>
            <a:r>
              <a:rPr lang="en-US" dirty="0" smtClean="0"/>
              <a:t>http://</a:t>
            </a:r>
            <a:r>
              <a:rPr lang="en-US" dirty="0" err="1" smtClean="0"/>
              <a:t>www.skogoglandskap.no</a:t>
            </a:r>
            <a:r>
              <a:rPr lang="en-US" dirty="0" smtClean="0"/>
              <a:t>/</a:t>
            </a:r>
            <a:r>
              <a:rPr lang="en-US" dirty="0" err="1" smtClean="0"/>
              <a:t>nyheter</a:t>
            </a:r>
            <a:r>
              <a:rPr lang="en-US" dirty="0" smtClean="0"/>
              <a:t>/2015/genressurser_bevares_i_farder_nasjonalpark%20/</a:t>
            </a:r>
            <a:r>
              <a:rPr lang="en-US" dirty="0" err="1" smtClean="0"/>
              <a:t>newsitem</a:t>
            </a:r>
            <a:endParaRPr lang="en-US" dirty="0" smtClean="0"/>
          </a:p>
          <a:p>
            <a:r>
              <a:rPr lang="en-US" dirty="0" smtClean="0"/>
              <a:t>https://</a:t>
            </a:r>
            <a:r>
              <a:rPr lang="en-US" dirty="0" err="1" smtClean="0"/>
              <a:t>prosjekt.fylkesmannen.no</a:t>
            </a:r>
            <a:r>
              <a:rPr lang="en-US" dirty="0" smtClean="0"/>
              <a:t>/Documents/</a:t>
            </a:r>
            <a:r>
              <a:rPr lang="en-US" dirty="0" err="1" smtClean="0"/>
              <a:t>Faerder</a:t>
            </a:r>
            <a:r>
              <a:rPr lang="en-US" dirty="0" smtClean="0"/>
              <a:t>/</a:t>
            </a:r>
            <a:r>
              <a:rPr lang="en-US" dirty="0" err="1" smtClean="0"/>
              <a:t>Dokument</a:t>
            </a:r>
            <a:r>
              <a:rPr lang="en-US" dirty="0" smtClean="0"/>
              <a:t>/H%C3%B8ring%20forvaltningsplan%20h%C3%B8st%202015/Vedlegg%2012%20In%20situ%20-%20genressursbevaring%20endelig.pdf</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26</a:t>
            </a:fld>
            <a:endParaRPr lang="en-US"/>
          </a:p>
        </p:txBody>
      </p:sp>
    </p:spTree>
    <p:extLst>
      <p:ext uri="{BB962C8B-B14F-4D97-AF65-F5344CB8AC3E}">
        <p14:creationId xmlns:p14="http://schemas.microsoft.com/office/powerpoint/2010/main" val="3212377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a:t>
            </a:r>
            <a:r>
              <a:rPr lang="en-US" dirty="0" err="1" smtClean="0"/>
              <a:t>www.cwrdiversity.org</a:t>
            </a:r>
            <a:r>
              <a:rPr lang="en-US" dirty="0" smtClean="0"/>
              <a:t>/checklist/</a:t>
            </a:r>
            <a:r>
              <a:rPr lang="en-US" dirty="0" err="1" smtClean="0"/>
              <a:t>cwr-occurrences.php</a:t>
            </a:r>
            <a:endParaRPr lang="en-US" dirty="0" smtClean="0"/>
          </a:p>
          <a:p>
            <a:r>
              <a:rPr lang="en-US" dirty="0" smtClean="0"/>
              <a:t>--</a:t>
            </a:r>
          </a:p>
          <a:p>
            <a:r>
              <a:rPr lang="en-US" dirty="0" smtClean="0"/>
              <a:t>2010-12-10 Norway pledges support</a:t>
            </a:r>
            <a:r>
              <a:rPr lang="en-US" baseline="0" dirty="0" smtClean="0"/>
              <a:t> to CWR, providing 50 million USD</a:t>
            </a:r>
            <a:endParaRPr lang="en-US" dirty="0" smtClean="0"/>
          </a:p>
          <a:p>
            <a:r>
              <a:rPr lang="en-US" dirty="0" smtClean="0"/>
              <a:t>https://</a:t>
            </a:r>
            <a:r>
              <a:rPr lang="en-US" dirty="0" err="1" smtClean="0"/>
              <a:t>www.croptrust.org</a:t>
            </a:r>
            <a:r>
              <a:rPr lang="en-US" dirty="0" smtClean="0"/>
              <a:t>/press-release/</a:t>
            </a:r>
            <a:r>
              <a:rPr lang="en-US" dirty="0" err="1" smtClean="0"/>
              <a:t>norway</a:t>
            </a:r>
            <a:r>
              <a:rPr lang="en-US" dirty="0" smtClean="0"/>
              <a:t>-pledges-support-crop-wild-relatives/</a:t>
            </a:r>
          </a:p>
          <a:p>
            <a:r>
              <a:rPr lang="en-US" dirty="0" smtClean="0"/>
              <a:t>http://</a:t>
            </a:r>
            <a:r>
              <a:rPr lang="en-US" dirty="0" err="1" smtClean="0"/>
              <a:t>www.bistandsaktuelt.no</a:t>
            </a:r>
            <a:r>
              <a:rPr lang="en-US" dirty="0" smtClean="0"/>
              <a:t>/</a:t>
            </a:r>
            <a:r>
              <a:rPr lang="en-US" dirty="0" err="1" smtClean="0"/>
              <a:t>nyheter</a:t>
            </a:r>
            <a:r>
              <a:rPr lang="en-US" dirty="0" smtClean="0"/>
              <a:t>/</a:t>
            </a:r>
            <a:r>
              <a:rPr lang="en-US" dirty="0" err="1" smtClean="0"/>
              <a:t>nyheter</a:t>
            </a:r>
            <a:r>
              <a:rPr lang="en-US" dirty="0" smtClean="0"/>
              <a:t>---</a:t>
            </a:r>
            <a:r>
              <a:rPr lang="en-US" dirty="0" err="1" smtClean="0"/>
              <a:t>tidligere-ar</a:t>
            </a:r>
            <a:r>
              <a:rPr lang="en-US" dirty="0" smtClean="0"/>
              <a:t>/2011/</a:t>
            </a:r>
            <a:r>
              <a:rPr lang="en-US" dirty="0" err="1" smtClean="0"/>
              <a:t>superplanter-skal-redde-verden</a:t>
            </a:r>
            <a:r>
              <a:rPr lang="en-US" dirty="0" smtClean="0"/>
              <a:t>/</a:t>
            </a:r>
          </a:p>
          <a:p>
            <a:r>
              <a:rPr lang="en-US" dirty="0" smtClean="0"/>
              <a:t>--</a:t>
            </a:r>
          </a:p>
          <a:p>
            <a:r>
              <a:rPr lang="en-US" dirty="0" smtClean="0"/>
              <a:t>2013-09-13 Norway providing 23.7 million USD to the Crop Trust endowment fund</a:t>
            </a:r>
          </a:p>
          <a:p>
            <a:r>
              <a:rPr lang="en-US" dirty="0" smtClean="0"/>
              <a:t>https://</a:t>
            </a:r>
            <a:r>
              <a:rPr lang="en-US" dirty="0" err="1" smtClean="0"/>
              <a:t>www.croptrust.org</a:t>
            </a:r>
            <a:r>
              <a:rPr lang="en-US" dirty="0" smtClean="0"/>
              <a:t>/press-release/contribution-from-</a:t>
            </a:r>
            <a:r>
              <a:rPr lang="en-US" dirty="0" err="1" smtClean="0"/>
              <a:t>norway</a:t>
            </a:r>
            <a:r>
              <a:rPr lang="en-US" dirty="0" smtClean="0"/>
              <a:t>/#</a:t>
            </a:r>
          </a:p>
          <a:p>
            <a:r>
              <a:rPr lang="en-US" dirty="0" smtClean="0"/>
              <a:t>2013-09-23</a:t>
            </a:r>
            <a:r>
              <a:rPr lang="en-US" baseline="0" dirty="0" smtClean="0"/>
              <a:t> Reuters coverage of 23.7 million USD from Norway</a:t>
            </a:r>
            <a:endParaRPr lang="en-US" dirty="0" smtClean="0"/>
          </a:p>
          <a:p>
            <a:r>
              <a:rPr lang="en-US" dirty="0" smtClean="0"/>
              <a:t>https://</a:t>
            </a:r>
            <a:r>
              <a:rPr lang="en-US" dirty="0" err="1" smtClean="0"/>
              <a:t>www.croptrust.org</a:t>
            </a:r>
            <a:r>
              <a:rPr lang="en-US" dirty="0" smtClean="0"/>
              <a:t>/in-the-news/reuters-norway-invests-usd-23-7-million-crop-diversity/</a:t>
            </a:r>
          </a:p>
          <a:p>
            <a:r>
              <a:rPr lang="en-US" dirty="0" smtClean="0"/>
              <a:t>--</a:t>
            </a:r>
          </a:p>
          <a:p>
            <a:r>
              <a:rPr lang="en-US" dirty="0" smtClean="0"/>
              <a:t>2007-04-19, Gates Foundation provides</a:t>
            </a:r>
            <a:r>
              <a:rPr lang="en-US" baseline="0" dirty="0" smtClean="0"/>
              <a:t> 37.5 million USD to Crop Trust, Norway provides USD 7.5 million</a:t>
            </a:r>
          </a:p>
          <a:p>
            <a:r>
              <a:rPr lang="en-US" dirty="0" smtClean="0"/>
              <a:t>https://</a:t>
            </a:r>
            <a:r>
              <a:rPr lang="en-US" dirty="0" err="1" smtClean="0"/>
              <a:t>www.croptrust.org</a:t>
            </a:r>
            <a:r>
              <a:rPr lang="en-US" dirty="0" smtClean="0"/>
              <a:t>/press-release/gates-foundation-funds-rescue-worlds-crop-biodiversity/#</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27</a:t>
            </a:fld>
            <a:endParaRPr lang="en-US"/>
          </a:p>
        </p:txBody>
      </p:sp>
    </p:spTree>
    <p:extLst>
      <p:ext uri="{BB962C8B-B14F-4D97-AF65-F5344CB8AC3E}">
        <p14:creationId xmlns:p14="http://schemas.microsoft.com/office/powerpoint/2010/main" val="2731983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https://www.gbif.org/science-review</a:t>
            </a:r>
          </a:p>
          <a:p>
            <a:r>
              <a:rPr lang="en-US" dirty="0" smtClean="0"/>
              <a:t>https://</a:t>
            </a:r>
            <a:r>
              <a:rPr lang="en-US" dirty="0" err="1" smtClean="0"/>
              <a:t>downloads.contentful.com</a:t>
            </a:r>
            <a:r>
              <a:rPr lang="en-US" dirty="0" smtClean="0"/>
              <a:t>/uo17ejk9rkwj/2CKoanjOXq4MyuGiau6GeU/ee2568270c19fe32ea479e36ee796778/SR17-final-web.pdf</a:t>
            </a:r>
          </a:p>
          <a:p>
            <a:r>
              <a:rPr lang="en-US" dirty="0" smtClean="0"/>
              <a:t>https://</a:t>
            </a:r>
            <a:r>
              <a:rPr lang="en-US" dirty="0" err="1" smtClean="0"/>
              <a:t>assets.contentful.com</a:t>
            </a:r>
            <a:r>
              <a:rPr lang="en-US" dirty="0" smtClean="0"/>
              <a:t>/uo17ejk9rkwj/1iRtwRUlasmAI8maeoKYmA/f9722c65f8e25763917799f8d381d935/SR17-sourcebook-v2.pdf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28</a:t>
            </a:fld>
            <a:endParaRPr lang="en-US"/>
          </a:p>
        </p:txBody>
      </p:sp>
    </p:spTree>
    <p:extLst>
      <p:ext uri="{BB962C8B-B14F-4D97-AF65-F5344CB8AC3E}">
        <p14:creationId xmlns:p14="http://schemas.microsoft.com/office/powerpoint/2010/main" val="267017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dirty="0">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D8A15DE8-875F-8745-85D9-1DCC7B3E784F}" type="slidenum">
              <a:rPr lang="en-US">
                <a:latin typeface="Arial" charset="0"/>
              </a:rPr>
              <a:pPr/>
              <a:t>29</a:t>
            </a:fld>
            <a:endParaRPr lang="en-US">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https://www.gbif.org</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30</a:t>
            </a:fld>
            <a:endParaRPr lang="en-US"/>
          </a:p>
        </p:txBody>
      </p:sp>
    </p:spTree>
    <p:extLst>
      <p:ext uri="{BB962C8B-B14F-4D97-AF65-F5344CB8AC3E}">
        <p14:creationId xmlns:p14="http://schemas.microsoft.com/office/powerpoint/2010/main" val="412939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indent="0">
              <a:buNone/>
            </a:pPr>
            <a:r>
              <a:rPr lang="en-US" sz="4400"/>
              <a:t>Useful</a:t>
            </a:r>
            <a:r>
              <a:rPr lang="en-US" sz="4400" baseline="0"/>
              <a:t> to see GBIF in its different modalities:</a:t>
            </a:r>
          </a:p>
          <a:p>
            <a:pPr marL="114300" indent="-114300"/>
            <a:r>
              <a:rPr lang="en-US" sz="4400" baseline="0"/>
              <a:t>A window on biodiversity</a:t>
            </a:r>
          </a:p>
          <a:p>
            <a:pPr marL="114300" indent="-114300"/>
            <a:r>
              <a:rPr lang="en-US" sz="4400" baseline="0"/>
              <a:t>An informatics infrastructure focuseD on tools and standards in service to science and society</a:t>
            </a:r>
          </a:p>
          <a:p>
            <a:pPr marL="114300" indent="-114300"/>
            <a:r>
              <a:rPr lang="en-US" sz="4400" baseline="0"/>
              <a:t>A global network on bioinformatics</a:t>
            </a:r>
            <a:endParaRPr lang="en-US" sz="4400"/>
          </a:p>
        </p:txBody>
      </p:sp>
      <p:sp>
        <p:nvSpPr>
          <p:cNvPr id="4" name="Slide Number Placeholder 3"/>
          <p:cNvSpPr>
            <a:spLocks noGrp="1"/>
          </p:cNvSpPr>
          <p:nvPr>
            <p:ph type="sldNum" sz="quarter" idx="10"/>
          </p:nvPr>
        </p:nvSpPr>
        <p:spPr/>
        <p:txBody>
          <a:bodyPr/>
          <a:lstStyle/>
          <a:p>
            <a:fld id="{F19303DE-3E45-4DD3-9505-92EF4803EF97}" type="slidenum">
              <a:rPr lang="en-US" smtClean="0"/>
              <a:t>3</a:t>
            </a:fld>
            <a:endParaRPr lang="en-US"/>
          </a:p>
        </p:txBody>
      </p:sp>
    </p:spTree>
    <p:extLst>
      <p:ext uri="{BB962C8B-B14F-4D97-AF65-F5344CB8AC3E}">
        <p14:creationId xmlns:p14="http://schemas.microsoft.com/office/powerpoint/2010/main" val="3959225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Barley </a:t>
            </a:r>
            <a:r>
              <a:rPr lang="mr-IN" dirty="0" smtClean="0"/>
              <a:t>–</a:t>
            </a:r>
            <a:r>
              <a:rPr lang="en-US" dirty="0" smtClean="0"/>
              <a:t> Hordeum vulgare</a:t>
            </a:r>
          </a:p>
          <a:p>
            <a:r>
              <a:rPr lang="en-US" dirty="0" smtClean="0"/>
              <a:t>https://www.gbif.org/occurrence/</a:t>
            </a:r>
            <a:r>
              <a:rPr lang="en-US" dirty="0" err="1" smtClean="0"/>
              <a:t>search?taxon_key</a:t>
            </a:r>
            <a:r>
              <a:rPr lang="en-US" dirty="0" smtClean="0"/>
              <a:t>=2706056</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31</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Barley </a:t>
            </a:r>
            <a:r>
              <a:rPr lang="mr-IN" dirty="0" smtClean="0"/>
              <a:t>–</a:t>
            </a:r>
            <a:r>
              <a:rPr lang="en-US" dirty="0" smtClean="0"/>
              <a:t> Hordeum vulgare</a:t>
            </a:r>
          </a:p>
          <a:p>
            <a:r>
              <a:rPr lang="en-US" dirty="0" smtClean="0"/>
              <a:t>https://www.gbif.org/occurrence/1427569601</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32</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err="1" smtClean="0"/>
              <a:t>Vascular</a:t>
            </a:r>
            <a:r>
              <a:rPr lang="nb-NO" dirty="0" smtClean="0"/>
              <a:t> Plant Herbarium, Oslo (O)</a:t>
            </a:r>
          </a:p>
          <a:p>
            <a:r>
              <a:rPr lang="nb-NO" dirty="0" err="1" smtClean="0"/>
              <a:t>https</a:t>
            </a:r>
            <a:r>
              <a:rPr lang="nb-NO" dirty="0" smtClean="0"/>
              <a:t>://</a:t>
            </a:r>
            <a:r>
              <a:rPr lang="nb-NO" dirty="0" err="1" smtClean="0"/>
              <a:t>doi.org</a:t>
            </a:r>
            <a:r>
              <a:rPr lang="nb-NO" dirty="0" smtClean="0"/>
              <a:t>/10.15468/</a:t>
            </a:r>
            <a:r>
              <a:rPr lang="nb-NO" dirty="0" err="1" smtClean="0"/>
              <a:t>wtlymk</a:t>
            </a:r>
            <a:endParaRPr lang="nb-NO" dirty="0" smtClean="0"/>
          </a:p>
          <a:p>
            <a:r>
              <a:rPr lang="mr-IN" dirty="0" smtClean="0"/>
              <a:t>https://www.gbif.org/dataset/e45c7d91-81c6-4455-86e3-2965a5739b1f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33</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err="1" smtClean="0"/>
              <a:t>Vascular</a:t>
            </a:r>
            <a:r>
              <a:rPr lang="nb-NO" dirty="0" smtClean="0"/>
              <a:t> Plant Herbarium, Oslo (O)</a:t>
            </a:r>
          </a:p>
          <a:p>
            <a:r>
              <a:rPr lang="nb-NO" dirty="0" err="1" smtClean="0"/>
              <a:t>https</a:t>
            </a:r>
            <a:r>
              <a:rPr lang="nb-NO" dirty="0" smtClean="0"/>
              <a:t>://</a:t>
            </a:r>
            <a:r>
              <a:rPr lang="nb-NO" dirty="0" err="1" smtClean="0"/>
              <a:t>doi.org</a:t>
            </a:r>
            <a:r>
              <a:rPr lang="nb-NO" dirty="0" smtClean="0"/>
              <a:t>/10.15468/</a:t>
            </a:r>
            <a:r>
              <a:rPr lang="nb-NO" dirty="0" err="1" smtClean="0"/>
              <a:t>wtlymk</a:t>
            </a:r>
            <a:endParaRPr lang="nb-NO" dirty="0" smtClean="0"/>
          </a:p>
          <a:p>
            <a:r>
              <a:rPr lang="mr-IN" dirty="0" smtClean="0"/>
              <a:t>https://www.gbif.org/dataset/e45c7d91-81c6-4455-86e3-2965a5739b1f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34</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err="1" smtClean="0"/>
              <a:t>Vascular</a:t>
            </a:r>
            <a:r>
              <a:rPr lang="nb-NO" dirty="0" smtClean="0"/>
              <a:t> Plant Herbarium, Oslo (O)</a:t>
            </a:r>
          </a:p>
          <a:p>
            <a:r>
              <a:rPr lang="nb-NO" dirty="0" err="1" smtClean="0"/>
              <a:t>https</a:t>
            </a:r>
            <a:r>
              <a:rPr lang="nb-NO" dirty="0" smtClean="0"/>
              <a:t>://</a:t>
            </a:r>
            <a:r>
              <a:rPr lang="nb-NO" dirty="0" err="1" smtClean="0"/>
              <a:t>doi.org</a:t>
            </a:r>
            <a:r>
              <a:rPr lang="nb-NO" dirty="0" smtClean="0"/>
              <a:t>/10.15468/</a:t>
            </a:r>
            <a:r>
              <a:rPr lang="nb-NO" dirty="0" err="1" smtClean="0"/>
              <a:t>wtlymk</a:t>
            </a:r>
            <a:endParaRPr lang="nb-NO" dirty="0" smtClean="0"/>
          </a:p>
          <a:p>
            <a:r>
              <a:rPr lang="mr-IN" dirty="0" smtClean="0"/>
              <a:t>https://www.gbif.org/dataset/e45c7d91-81c6-4455-86e3-2965a5739b1f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35</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fontScale="92500" lnSpcReduction="20000"/>
          </a:bodyPr>
          <a:lstStyle/>
          <a:p>
            <a:r>
              <a:rPr lang="en-US" dirty="0" smtClean="0"/>
              <a:t>Triticeae occurrence data published </a:t>
            </a:r>
            <a:r>
              <a:rPr lang="en-US" baseline="0" dirty="0" smtClean="0"/>
              <a:t>in GBIF</a:t>
            </a:r>
            <a:endParaRPr lang="en-US" dirty="0" smtClean="0"/>
          </a:p>
          <a:p>
            <a:r>
              <a:rPr lang="en-US" dirty="0" smtClean="0"/>
              <a:t>--</a:t>
            </a:r>
          </a:p>
          <a:p>
            <a:r>
              <a:rPr lang="en-US" dirty="0" smtClean="0"/>
              <a:t>https://www.gbif.org/occurrence/</a:t>
            </a:r>
            <a:r>
              <a:rPr lang="en-US" dirty="0" err="1" smtClean="0"/>
              <a:t>map?taxon_key</a:t>
            </a:r>
            <a:r>
              <a:rPr lang="en-US" dirty="0" smtClean="0"/>
              <a:t>=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a:t>
            </a:r>
          </a:p>
          <a:p>
            <a:r>
              <a:rPr lang="en-US" dirty="0" smtClean="0"/>
              <a:t>--</a:t>
            </a:r>
          </a:p>
          <a:p>
            <a:r>
              <a:rPr lang="en-US" dirty="0" smtClean="0"/>
              <a:t>http://www.gbif.org/occurrence/</a:t>
            </a:r>
            <a:r>
              <a:rPr lang="en-US" dirty="0" err="1" smtClean="0"/>
              <a:t>search?TAXON_KEY</a:t>
            </a:r>
            <a:r>
              <a:rPr lang="en-US" dirty="0" smtClean="0"/>
              <a:t>=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a:t>
            </a:r>
          </a:p>
          <a:p>
            <a:r>
              <a:rPr lang="en-US" dirty="0" smtClean="0"/>
              <a:t>--</a:t>
            </a:r>
          </a:p>
          <a:p>
            <a:r>
              <a:rPr lang="en-US" dirty="0" smtClean="0"/>
              <a:t>--</a:t>
            </a:r>
          </a:p>
          <a:p>
            <a:r>
              <a:rPr lang="en-US" b="1" dirty="0" smtClean="0"/>
              <a:t>Basis of record:</a:t>
            </a:r>
          </a:p>
          <a:p>
            <a:r>
              <a:rPr lang="en-US" dirty="0" smtClean="0"/>
              <a:t>observation, 29</a:t>
            </a:r>
            <a:r>
              <a:rPr lang="en-US" baseline="0" dirty="0" smtClean="0"/>
              <a:t> </a:t>
            </a:r>
            <a:r>
              <a:rPr lang="en-US" dirty="0" smtClean="0"/>
              <a:t>488</a:t>
            </a:r>
          </a:p>
          <a:p>
            <a:r>
              <a:rPr lang="en-US" dirty="0" smtClean="0"/>
              <a:t>literature, 608</a:t>
            </a:r>
          </a:p>
          <a:p>
            <a:r>
              <a:rPr lang="en-US" dirty="0" smtClean="0"/>
              <a:t>preserved specimen, 481</a:t>
            </a:r>
            <a:r>
              <a:rPr lang="en-US" baseline="0" dirty="0" smtClean="0"/>
              <a:t> </a:t>
            </a:r>
            <a:r>
              <a:rPr lang="en-US" dirty="0" smtClean="0"/>
              <a:t>275</a:t>
            </a:r>
          </a:p>
          <a:p>
            <a:r>
              <a:rPr lang="en-US" dirty="0" smtClean="0"/>
              <a:t>fossil specimen, 35</a:t>
            </a:r>
          </a:p>
          <a:p>
            <a:r>
              <a:rPr lang="en-US" dirty="0" smtClean="0"/>
              <a:t>living specimen, 79</a:t>
            </a:r>
            <a:r>
              <a:rPr lang="en-US" baseline="0" dirty="0" smtClean="0"/>
              <a:t> </a:t>
            </a:r>
            <a:r>
              <a:rPr lang="en-US" dirty="0" smtClean="0"/>
              <a:t>530</a:t>
            </a:r>
          </a:p>
          <a:p>
            <a:r>
              <a:rPr lang="en-US" dirty="0" smtClean="0"/>
              <a:t>human observation, 559</a:t>
            </a:r>
            <a:r>
              <a:rPr lang="en-US" baseline="0" dirty="0" smtClean="0"/>
              <a:t> </a:t>
            </a:r>
            <a:r>
              <a:rPr lang="en-US" dirty="0" smtClean="0"/>
              <a:t>058</a:t>
            </a:r>
          </a:p>
          <a:p>
            <a:r>
              <a:rPr lang="en-US" dirty="0" smtClean="0"/>
              <a:t>machine observation, 150</a:t>
            </a:r>
          </a:p>
          <a:p>
            <a:r>
              <a:rPr lang="en-US" dirty="0" smtClean="0"/>
              <a:t>material sample, 46</a:t>
            </a:r>
          </a:p>
          <a:p>
            <a:r>
              <a:rPr lang="en-US" dirty="0" smtClean="0"/>
              <a:t>unknown, 408</a:t>
            </a:r>
            <a:r>
              <a:rPr lang="en-US" baseline="0" dirty="0" smtClean="0"/>
              <a:t> </a:t>
            </a:r>
            <a:r>
              <a:rPr lang="en-US" dirty="0" smtClean="0"/>
              <a:t>964</a:t>
            </a:r>
          </a:p>
          <a:p>
            <a:r>
              <a:rPr lang="en-US" dirty="0" smtClean="0"/>
              <a:t>--</a:t>
            </a:r>
          </a:p>
          <a:p>
            <a:r>
              <a:rPr lang="en-US" b="1" dirty="0" smtClean="0"/>
              <a:t>Country:</a:t>
            </a:r>
          </a:p>
          <a:p>
            <a:r>
              <a:rPr lang="en-US" dirty="0" smtClean="0"/>
              <a:t>Netherlands: 179605 </a:t>
            </a:r>
          </a:p>
          <a:p>
            <a:r>
              <a:rPr lang="en-US" dirty="0" smtClean="0"/>
              <a:t>France: 126707 </a:t>
            </a:r>
          </a:p>
          <a:p>
            <a:r>
              <a:rPr lang="en-US" dirty="0" smtClean="0"/>
              <a:t>United States: 99317 </a:t>
            </a:r>
          </a:p>
          <a:p>
            <a:r>
              <a:rPr lang="en-US" dirty="0" smtClean="0"/>
              <a:t>Germany: 88617 </a:t>
            </a:r>
          </a:p>
          <a:p>
            <a:r>
              <a:rPr lang="en-US" dirty="0" smtClean="0"/>
              <a:t>United Kingdom: 64632 </a:t>
            </a:r>
          </a:p>
          <a:p>
            <a:r>
              <a:rPr lang="en-US" dirty="0" smtClean="0"/>
              <a:t>Sweden: 64355 </a:t>
            </a:r>
          </a:p>
          <a:p>
            <a:r>
              <a:rPr lang="en-US" dirty="0" smtClean="0"/>
              <a:t>Spain: 60301 </a:t>
            </a:r>
          </a:p>
          <a:p>
            <a:r>
              <a:rPr lang="en-US" dirty="0" smtClean="0"/>
              <a:t>Afghanistan: 42334 </a:t>
            </a:r>
          </a:p>
          <a:p>
            <a:r>
              <a:rPr lang="en-US" dirty="0" smtClean="0"/>
              <a:t>Denmark: 40290 </a:t>
            </a:r>
          </a:p>
          <a:p>
            <a:r>
              <a:rPr lang="en-US" dirty="0" smtClean="0"/>
              <a:t>Belgium: 38939</a:t>
            </a:r>
          </a:p>
          <a:p>
            <a:r>
              <a:rPr lang="en-US" dirty="0" smtClean="0"/>
              <a:t>--</a:t>
            </a:r>
          </a:p>
          <a:p>
            <a:r>
              <a:rPr lang="en-US" b="1" dirty="0" smtClean="0"/>
              <a:t>Publisher</a:t>
            </a:r>
          </a:p>
          <a:p>
            <a:r>
              <a:rPr lang="en-US" dirty="0" smtClean="0"/>
              <a:t>Bioversity International 511,179 </a:t>
            </a:r>
          </a:p>
          <a:p>
            <a:r>
              <a:rPr lang="en-US" dirty="0" err="1" smtClean="0"/>
              <a:t>Alterra</a:t>
            </a:r>
            <a:r>
              <a:rPr lang="en-US" dirty="0" smtClean="0"/>
              <a:t>, Wageningen UR 161,621 </a:t>
            </a:r>
          </a:p>
          <a:p>
            <a:r>
              <a:rPr lang="en-US" dirty="0" smtClean="0"/>
              <a:t>Centro </a:t>
            </a:r>
            <a:r>
              <a:rPr lang="en-US" dirty="0" err="1" smtClean="0"/>
              <a:t>Internacional</a:t>
            </a:r>
            <a:r>
              <a:rPr lang="en-US" dirty="0" smtClean="0"/>
              <a:t> de </a:t>
            </a:r>
            <a:r>
              <a:rPr lang="en-US" dirty="0" err="1" smtClean="0"/>
              <a:t>Agricultura</a:t>
            </a:r>
            <a:r>
              <a:rPr lang="en-US" dirty="0" smtClean="0"/>
              <a:t> Tropical (CIAT) 130,226 </a:t>
            </a:r>
          </a:p>
          <a:p>
            <a:r>
              <a:rPr lang="en-US" dirty="0" smtClean="0"/>
              <a:t>SPN - Service du </a:t>
            </a:r>
            <a:r>
              <a:rPr lang="en-US" dirty="0" err="1" smtClean="0"/>
              <a:t>Patrimoine</a:t>
            </a:r>
            <a:r>
              <a:rPr lang="en-US" dirty="0" smtClean="0"/>
              <a:t> naturel, </a:t>
            </a:r>
            <a:r>
              <a:rPr lang="en-US" dirty="0" err="1" smtClean="0"/>
              <a:t>Muséum</a:t>
            </a:r>
            <a:r>
              <a:rPr lang="en-US" dirty="0" smtClean="0"/>
              <a:t> national </a:t>
            </a:r>
            <a:r>
              <a:rPr lang="en-US" dirty="0" err="1" smtClean="0"/>
              <a:t>d'Histoire</a:t>
            </a:r>
            <a:r>
              <a:rPr lang="en-US" dirty="0" smtClean="0"/>
              <a:t> </a:t>
            </a:r>
            <a:r>
              <a:rPr lang="en-US" dirty="0" err="1" smtClean="0"/>
              <a:t>naturelle</a:t>
            </a:r>
            <a:r>
              <a:rPr lang="en-US" dirty="0" smtClean="0"/>
              <a:t>, Paris 88,187 </a:t>
            </a:r>
          </a:p>
          <a:p>
            <a:r>
              <a:rPr lang="en-US" dirty="0" smtClean="0"/>
              <a:t>ArtDatabanken 40,918 </a:t>
            </a:r>
          </a:p>
          <a:p>
            <a:r>
              <a:rPr lang="en-US" dirty="0" smtClean="0"/>
              <a:t>US National Plant Germplasm System 40,040 </a:t>
            </a:r>
          </a:p>
          <a:p>
            <a:r>
              <a:rPr lang="en-US" dirty="0" err="1" smtClean="0"/>
              <a:t>Bundesamt</a:t>
            </a:r>
            <a:r>
              <a:rPr lang="en-US" dirty="0" smtClean="0"/>
              <a:t> für </a:t>
            </a:r>
            <a:r>
              <a:rPr lang="en-US" dirty="0" err="1" smtClean="0"/>
              <a:t>Naturschutz</a:t>
            </a:r>
            <a:r>
              <a:rPr lang="en-US" dirty="0" smtClean="0"/>
              <a:t> / </a:t>
            </a:r>
            <a:r>
              <a:rPr lang="en-US" dirty="0" err="1" smtClean="0"/>
              <a:t>Netzwerk</a:t>
            </a:r>
            <a:r>
              <a:rPr lang="en-US" dirty="0" smtClean="0"/>
              <a:t> </a:t>
            </a:r>
            <a:r>
              <a:rPr lang="en-US" dirty="0" err="1" smtClean="0"/>
              <a:t>Phytodiversität</a:t>
            </a:r>
            <a:r>
              <a:rPr lang="en-US" dirty="0" smtClean="0"/>
              <a:t> Deutschland 35,487 </a:t>
            </a:r>
          </a:p>
          <a:p>
            <a:r>
              <a:rPr lang="en-US" dirty="0" smtClean="0"/>
              <a:t>Research Institute for Nature and Forest (INBO) 26,843 </a:t>
            </a:r>
          </a:p>
          <a:p>
            <a:r>
              <a:rPr lang="en-US" dirty="0" smtClean="0"/>
              <a:t>Plant Breeding and Acclimatization Institute (IHAR) - National Research Institute 24,299 </a:t>
            </a:r>
          </a:p>
          <a:p>
            <a:r>
              <a:rPr lang="en-US" dirty="0" smtClean="0"/>
              <a:t>Botanical Society of Britain &amp; Ireland 20,841</a:t>
            </a:r>
          </a:p>
          <a:p>
            <a:r>
              <a:rPr lang="en-US" dirty="0" smtClean="0"/>
              <a:t>--</a:t>
            </a:r>
          </a:p>
          <a:p>
            <a:r>
              <a:rPr lang="en-US" b="1" dirty="0" smtClean="0"/>
              <a:t>Institution code:</a:t>
            </a:r>
          </a:p>
          <a:p>
            <a:r>
              <a:rPr lang="de-DE" dirty="0" err="1" smtClean="0"/>
              <a:t>wur-alterra</a:t>
            </a:r>
            <a:r>
              <a:rPr lang="de-DE" dirty="0" smtClean="0"/>
              <a:t> 161,621 </a:t>
            </a:r>
          </a:p>
          <a:p>
            <a:r>
              <a:rPr lang="de-DE" dirty="0" smtClean="0"/>
              <a:t>mex002 94,100 </a:t>
            </a:r>
          </a:p>
          <a:p>
            <a:r>
              <a:rPr lang="de-DE" dirty="0" err="1" smtClean="0"/>
              <a:t>bioversity-ecpgr</a:t>
            </a:r>
            <a:r>
              <a:rPr lang="de-DE" dirty="0" smtClean="0"/>
              <a:t> 80,689 </a:t>
            </a:r>
          </a:p>
          <a:p>
            <a:r>
              <a:rPr lang="de-DE" dirty="0" smtClean="0"/>
              <a:t>ita303 66,441 </a:t>
            </a:r>
          </a:p>
          <a:p>
            <a:r>
              <a:rPr lang="de-DE" dirty="0" smtClean="0"/>
              <a:t>syr002 60,383 </a:t>
            </a:r>
          </a:p>
          <a:p>
            <a:r>
              <a:rPr lang="de-DE" dirty="0" smtClean="0"/>
              <a:t>rus001 55,749 </a:t>
            </a:r>
          </a:p>
          <a:p>
            <a:r>
              <a:rPr lang="de-DE" dirty="0" smtClean="0"/>
              <a:t>deu146 53,727 </a:t>
            </a:r>
          </a:p>
          <a:p>
            <a:r>
              <a:rPr lang="de-DE" dirty="0" smtClean="0"/>
              <a:t>pol003 45,076 </a:t>
            </a:r>
          </a:p>
          <a:p>
            <a:r>
              <a:rPr lang="de-DE" dirty="0" err="1" smtClean="0"/>
              <a:t>bfn</a:t>
            </a:r>
            <a:r>
              <a:rPr lang="de-DE" dirty="0" smtClean="0"/>
              <a:t> 31,800 </a:t>
            </a:r>
          </a:p>
          <a:p>
            <a:r>
              <a:rPr lang="de-DE" dirty="0" smtClean="0"/>
              <a:t>usa029 31,179</a:t>
            </a:r>
            <a:endParaRPr lang="en-US" dirty="0" smtClean="0"/>
          </a:p>
          <a:p>
            <a:r>
              <a:rPr lang="en-US" dirty="0" smtClean="0"/>
              <a:t>--</a:t>
            </a:r>
          </a:p>
          <a:p>
            <a:r>
              <a:rPr lang="en-US" b="1" dirty="0" smtClean="0"/>
              <a:t>Dataset:</a:t>
            </a:r>
          </a:p>
          <a:p>
            <a:r>
              <a:rPr lang="en-US" dirty="0" smtClean="0"/>
              <a:t>EURISCO, The European Genetic Resources Search Catalogue 283,167 </a:t>
            </a:r>
          </a:p>
          <a:p>
            <a:r>
              <a:rPr lang="en-US" dirty="0" smtClean="0"/>
              <a:t>Dutch Vegetation Database (LVD) 161,621 </a:t>
            </a:r>
          </a:p>
          <a:p>
            <a:r>
              <a:rPr lang="en-US" dirty="0" smtClean="0"/>
              <a:t>The System-wide Information Network for Genetic Resources (SINGER) 155,046 </a:t>
            </a:r>
          </a:p>
          <a:p>
            <a:r>
              <a:rPr lang="en-US" dirty="0" smtClean="0"/>
              <a:t>A global database for the distributions of crop wild relatives 130,226 </a:t>
            </a:r>
          </a:p>
          <a:p>
            <a:r>
              <a:rPr lang="en-US" dirty="0" smtClean="0"/>
              <a:t>INPN - </a:t>
            </a:r>
            <a:r>
              <a:rPr lang="en-US" dirty="0" err="1" smtClean="0"/>
              <a:t>Données</a:t>
            </a:r>
            <a:r>
              <a:rPr lang="en-US" dirty="0" smtClean="0"/>
              <a:t> </a:t>
            </a:r>
            <a:r>
              <a:rPr lang="en-US" dirty="0" err="1" smtClean="0"/>
              <a:t>flore</a:t>
            </a:r>
            <a:r>
              <a:rPr lang="en-US" dirty="0" smtClean="0"/>
              <a:t> des CBN </a:t>
            </a:r>
            <a:r>
              <a:rPr lang="en-US" dirty="0" err="1" smtClean="0"/>
              <a:t>agrégées</a:t>
            </a:r>
            <a:r>
              <a:rPr lang="en-US" dirty="0" smtClean="0"/>
              <a:t> par la FCBN 76,432 </a:t>
            </a:r>
          </a:p>
          <a:p>
            <a:r>
              <a:rPr lang="en-US" dirty="0" smtClean="0"/>
              <a:t>SINGER Coordinator 66,441 </a:t>
            </a:r>
          </a:p>
          <a:p>
            <a:r>
              <a:rPr lang="en-US" dirty="0" err="1" smtClean="0"/>
              <a:t>Artportalen</a:t>
            </a:r>
            <a:r>
              <a:rPr lang="en-US" dirty="0" smtClean="0"/>
              <a:t> (Swedish Species Observation System) 40,918 </a:t>
            </a:r>
          </a:p>
          <a:p>
            <a:r>
              <a:rPr lang="en-US" dirty="0" smtClean="0"/>
              <a:t>United States National Plant Germplasm System Collection 40,040 </a:t>
            </a:r>
          </a:p>
          <a:p>
            <a:r>
              <a:rPr lang="en-US" dirty="0" smtClean="0"/>
              <a:t>Flora von Deutschland (</a:t>
            </a:r>
            <a:r>
              <a:rPr lang="en-US" dirty="0" err="1" smtClean="0"/>
              <a:t>Phanerogamen</a:t>
            </a:r>
            <a:r>
              <a:rPr lang="en-US" dirty="0" smtClean="0"/>
              <a:t>) 31,800 </a:t>
            </a:r>
          </a:p>
          <a:p>
            <a:r>
              <a:rPr lang="en-US" dirty="0" smtClean="0"/>
              <a:t>Florabank1 - A grid-based database on vascular plant distribution in the northern part of Belgium (Flanders and the Brussels Capital region) 26,831</a:t>
            </a:r>
          </a:p>
          <a:p>
            <a:r>
              <a:rPr lang="en-US" dirty="0" smtClean="0"/>
              <a:t>--</a:t>
            </a:r>
          </a:p>
          <a:p>
            <a:r>
              <a:rPr lang="en-US" b="1" dirty="0" smtClean="0"/>
              <a:t>License: </a:t>
            </a:r>
          </a:p>
          <a:p>
            <a:r>
              <a:rPr lang="en-US" dirty="0" smtClean="0"/>
              <a:t>CC0 1.0: 147915</a:t>
            </a:r>
          </a:p>
          <a:p>
            <a:r>
              <a:rPr lang="en-US" dirty="0" smtClean="0"/>
              <a:t>CC BY 4.0: 1176429</a:t>
            </a:r>
          </a:p>
          <a:p>
            <a:r>
              <a:rPr lang="en-US" dirty="0" smtClean="0"/>
              <a:t>CC BY-NC 4.0: 234810</a:t>
            </a:r>
          </a:p>
          <a:p>
            <a:r>
              <a:rPr lang="en-US" dirty="0" smtClean="0"/>
              <a:t>unspecified: 0</a:t>
            </a:r>
          </a:p>
          <a:p>
            <a:r>
              <a:rPr lang="en-US" dirty="0" smtClean="0"/>
              <a:t>unsupported: 0</a:t>
            </a:r>
          </a:p>
          <a:p>
            <a:r>
              <a:rPr lang="en-US" dirty="0" smtClean="0"/>
              <a:t>--</a:t>
            </a:r>
          </a:p>
          <a:p>
            <a:r>
              <a:rPr lang="en-US" b="1" dirty="0" smtClean="0"/>
              <a:t>Year: </a:t>
            </a:r>
          </a:p>
          <a:p>
            <a:r>
              <a:rPr lang="is-IS" dirty="0" smtClean="0">
                <a:hlinkClick r:id="rId3" tooltip="22 - 1994"/>
              </a:rPr>
              <a:t>1994</a:t>
            </a:r>
            <a:r>
              <a:rPr lang="is-IS" dirty="0" smtClean="0"/>
              <a:t>: 17617</a:t>
            </a:r>
          </a:p>
          <a:p>
            <a:r>
              <a:rPr lang="is-IS" dirty="0" smtClean="0">
                <a:hlinkClick r:id="rId3" tooltip="22 - 2005"/>
              </a:rPr>
              <a:t>2005</a:t>
            </a:r>
            <a:r>
              <a:rPr lang="is-IS" dirty="0" smtClean="0"/>
              <a:t>: 17222</a:t>
            </a:r>
          </a:p>
          <a:p>
            <a:r>
              <a:rPr lang="is-IS" dirty="0" smtClean="0">
                <a:hlinkClick r:id="rId3" tooltip="22 - 1999"/>
              </a:rPr>
              <a:t>1999</a:t>
            </a:r>
            <a:r>
              <a:rPr lang="is-IS" dirty="0" smtClean="0"/>
              <a:t>: 16267</a:t>
            </a:r>
          </a:p>
          <a:p>
            <a:r>
              <a:rPr lang="is-IS" dirty="0" smtClean="0">
                <a:hlinkClick r:id="rId3" tooltip="22 - 1984"/>
              </a:rPr>
              <a:t>1984</a:t>
            </a:r>
            <a:r>
              <a:rPr lang="is-IS" dirty="0" smtClean="0"/>
              <a:t>: 15449</a:t>
            </a:r>
          </a:p>
          <a:p>
            <a:r>
              <a:rPr lang="is-IS" dirty="0" smtClean="0">
                <a:hlinkClick r:id="rId3" tooltip="22 - 2009"/>
              </a:rPr>
              <a:t>2009</a:t>
            </a:r>
            <a:r>
              <a:rPr lang="is-IS" dirty="0" smtClean="0"/>
              <a:t>: 14768</a:t>
            </a:r>
          </a:p>
          <a:p>
            <a:r>
              <a:rPr lang="is-IS" dirty="0" smtClean="0">
                <a:hlinkClick r:id="rId3" tooltip="22 - 2004"/>
              </a:rPr>
              <a:t>2004</a:t>
            </a:r>
            <a:r>
              <a:rPr lang="is-IS" dirty="0" smtClean="0"/>
              <a:t>: 14537</a:t>
            </a:r>
          </a:p>
          <a:p>
            <a:r>
              <a:rPr lang="is-IS" dirty="0" smtClean="0">
                <a:hlinkClick r:id="rId3" tooltip="22 - 2003"/>
              </a:rPr>
              <a:t>2003</a:t>
            </a:r>
            <a:r>
              <a:rPr lang="is-IS" dirty="0" smtClean="0"/>
              <a:t>: 13770</a:t>
            </a:r>
          </a:p>
          <a:p>
            <a:r>
              <a:rPr lang="is-IS" dirty="0" smtClean="0">
                <a:hlinkClick r:id="rId3" tooltip="22 - 2010"/>
              </a:rPr>
              <a:t>2010</a:t>
            </a:r>
            <a:r>
              <a:rPr lang="is-IS" dirty="0" smtClean="0"/>
              <a:t>: 13491</a:t>
            </a:r>
          </a:p>
          <a:p>
            <a:r>
              <a:rPr lang="is-IS" dirty="0" smtClean="0">
                <a:hlinkClick r:id="rId3" tooltip="22 - 1987"/>
              </a:rPr>
              <a:t>1987</a:t>
            </a:r>
            <a:r>
              <a:rPr lang="is-IS" dirty="0" smtClean="0"/>
              <a:t>: 13067</a:t>
            </a:r>
          </a:p>
          <a:p>
            <a:r>
              <a:rPr lang="is-IS" dirty="0" smtClean="0">
                <a:hlinkClick r:id="rId3" tooltip="22 - 1995"/>
              </a:rPr>
              <a:t>1995</a:t>
            </a:r>
            <a:r>
              <a:rPr lang="is-IS" dirty="0" smtClean="0"/>
              <a:t>: 13062</a:t>
            </a:r>
            <a:endParaRPr lang="en-US" dirty="0" smtClean="0"/>
          </a:p>
          <a:p>
            <a:r>
              <a:rPr lang="en-US" dirty="0" smtClean="0"/>
              <a:t>--</a:t>
            </a:r>
          </a:p>
          <a:p>
            <a:r>
              <a:rPr lang="en-US" b="1" dirty="0" smtClean="0"/>
              <a:t>Month: </a:t>
            </a:r>
          </a:p>
          <a:p>
            <a:r>
              <a:rPr lang="en-US" dirty="0" smtClean="0">
                <a:hlinkClick r:id="rId3" tooltip="21 - July"/>
              </a:rPr>
              <a:t>July</a:t>
            </a:r>
            <a:r>
              <a:rPr lang="en-US" dirty="0" smtClean="0"/>
              <a:t>: 128063</a:t>
            </a:r>
          </a:p>
          <a:p>
            <a:r>
              <a:rPr lang="en-US" dirty="0" smtClean="0">
                <a:hlinkClick r:id="rId3" tooltip="21 - June"/>
              </a:rPr>
              <a:t>June</a:t>
            </a:r>
            <a:r>
              <a:rPr lang="en-US" dirty="0" smtClean="0"/>
              <a:t>: 109216</a:t>
            </a:r>
          </a:p>
          <a:p>
            <a:r>
              <a:rPr lang="en-US" dirty="0" smtClean="0">
                <a:hlinkClick r:id="rId3" tooltip="22 - August"/>
              </a:rPr>
              <a:t>August</a:t>
            </a:r>
            <a:r>
              <a:rPr lang="en-US" dirty="0" smtClean="0"/>
              <a:t>: 95497</a:t>
            </a:r>
          </a:p>
          <a:p>
            <a:r>
              <a:rPr lang="en-US" dirty="0" smtClean="0">
                <a:hlinkClick r:id="rId3" tooltip="22 - September"/>
              </a:rPr>
              <a:t>September</a:t>
            </a:r>
            <a:r>
              <a:rPr lang="en-US" dirty="0" smtClean="0"/>
              <a:t>: 56116</a:t>
            </a:r>
          </a:p>
          <a:p>
            <a:r>
              <a:rPr lang="en-US" dirty="0" smtClean="0">
                <a:hlinkClick r:id="rId3" tooltip="22 - May"/>
              </a:rPr>
              <a:t>May</a:t>
            </a:r>
            <a:r>
              <a:rPr lang="en-US" dirty="0" smtClean="0"/>
              <a:t>: 53805</a:t>
            </a:r>
          </a:p>
          <a:p>
            <a:r>
              <a:rPr lang="en-US" dirty="0" smtClean="0">
                <a:hlinkClick r:id="rId3" tooltip="22 - January"/>
              </a:rPr>
              <a:t>January</a:t>
            </a:r>
            <a:r>
              <a:rPr lang="en-US" dirty="0" smtClean="0"/>
              <a:t>: 51449</a:t>
            </a:r>
          </a:p>
          <a:p>
            <a:r>
              <a:rPr lang="en-US" dirty="0" smtClean="0">
                <a:hlinkClick r:id="rId3" tooltip="22 - October"/>
              </a:rPr>
              <a:t>October</a:t>
            </a:r>
            <a:r>
              <a:rPr lang="en-US" dirty="0" smtClean="0"/>
              <a:t>: 29994</a:t>
            </a:r>
          </a:p>
          <a:p>
            <a:r>
              <a:rPr lang="en-US" dirty="0" smtClean="0">
                <a:hlinkClick r:id="rId3" tooltip="22 - April"/>
              </a:rPr>
              <a:t>April</a:t>
            </a:r>
            <a:r>
              <a:rPr lang="en-US" dirty="0" smtClean="0"/>
              <a:t>: 15829</a:t>
            </a:r>
          </a:p>
          <a:p>
            <a:r>
              <a:rPr lang="en-US" dirty="0" smtClean="0">
                <a:hlinkClick r:id="rId3" tooltip="22 - December"/>
              </a:rPr>
              <a:t>December</a:t>
            </a:r>
            <a:r>
              <a:rPr lang="en-US" dirty="0" smtClean="0"/>
              <a:t>: 13853</a:t>
            </a:r>
          </a:p>
          <a:p>
            <a:r>
              <a:rPr lang="en-US" dirty="0" smtClean="0">
                <a:hlinkClick r:id="rId3" tooltip="23 - November"/>
              </a:rPr>
              <a:t>November</a:t>
            </a:r>
            <a:r>
              <a:rPr lang="en-US" dirty="0" smtClean="0"/>
              <a:t>: 8387</a:t>
            </a:r>
          </a:p>
          <a:p>
            <a:r>
              <a:rPr lang="en-US" dirty="0" smtClean="0"/>
              <a:t>--</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36</a:t>
            </a:fld>
            <a:endParaRPr lang="en-US"/>
          </a:p>
        </p:txBody>
      </p:sp>
    </p:spTree>
    <p:extLst>
      <p:ext uri="{BB962C8B-B14F-4D97-AF65-F5344CB8AC3E}">
        <p14:creationId xmlns:p14="http://schemas.microsoft.com/office/powerpoint/2010/main" val="1898878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fontScale="77500" lnSpcReduction="20000"/>
          </a:bodyPr>
          <a:lstStyle/>
          <a:p>
            <a:r>
              <a:rPr lang="en-US" dirty="0" smtClean="0"/>
              <a:t>Download identifier: doi:10.15468/dl.3z2bmo</a:t>
            </a:r>
          </a:p>
          <a:p>
            <a:r>
              <a:rPr lang="en-US" dirty="0" smtClean="0"/>
              <a:t>GBIF.org (9 June 2017) GBIF Occurrence Download doi:10.15468/dl.3z2bmo </a:t>
            </a:r>
          </a:p>
          <a:p>
            <a:r>
              <a:rPr lang="en-US" dirty="0" smtClean="0"/>
              <a:t>https://</a:t>
            </a:r>
            <a:r>
              <a:rPr lang="en-US" dirty="0" err="1" smtClean="0"/>
              <a:t>doi.org</a:t>
            </a:r>
            <a:r>
              <a:rPr lang="en-US" dirty="0" smtClean="0"/>
              <a:t>/10.15468/dl.3z2bmo</a:t>
            </a:r>
          </a:p>
          <a:p>
            <a:r>
              <a:rPr lang="en-US" dirty="0" smtClean="0"/>
              <a:t>https://</a:t>
            </a:r>
            <a:r>
              <a:rPr lang="en-US" dirty="0" err="1" smtClean="0"/>
              <a:t>demo.gbif.org</a:t>
            </a:r>
            <a:r>
              <a:rPr lang="en-US" dirty="0" smtClean="0"/>
              <a:t>/occurrence/download/0099404-160910150852091</a:t>
            </a:r>
          </a:p>
          <a:p>
            <a:r>
              <a:rPr lang="en-US" dirty="0" smtClean="0"/>
              <a:t>--</a:t>
            </a:r>
          </a:p>
          <a:p>
            <a:r>
              <a:rPr lang="en-US" dirty="0" smtClean="0"/>
              <a:t>Total 1 565 639</a:t>
            </a:r>
            <a:r>
              <a:rPr lang="en-US" baseline="0" dirty="0" smtClean="0"/>
              <a:t> occurrences of Triticeae</a:t>
            </a:r>
            <a:endParaRPr lang="en-US" dirty="0" smtClean="0"/>
          </a:p>
          <a:p>
            <a:r>
              <a:rPr lang="en-US" dirty="0" smtClean="0"/>
              <a:t>--</a:t>
            </a:r>
          </a:p>
          <a:p>
            <a:r>
              <a:rPr lang="en-US" dirty="0" smtClean="0"/>
              <a:t>Search query that was run (first)</a:t>
            </a:r>
          </a:p>
          <a:p>
            <a:r>
              <a:rPr lang="en-US" dirty="0" smtClean="0"/>
              <a:t>http://</a:t>
            </a:r>
            <a:r>
              <a:rPr lang="en-US" dirty="0" err="1" smtClean="0"/>
              <a:t>demo.gbif.org</a:t>
            </a:r>
            <a:r>
              <a:rPr lang="en-US" dirty="0" smtClean="0"/>
              <a:t>/occurrence/</a:t>
            </a:r>
            <a:r>
              <a:rPr lang="en-US" dirty="0" err="1" smtClean="0"/>
              <a:t>search?TAXON_KEY</a:t>
            </a:r>
            <a:r>
              <a:rPr lang="en-US" dirty="0" smtClean="0"/>
              <a:t>=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a:t>
            </a:r>
          </a:p>
          <a:p>
            <a:r>
              <a:rPr lang="en-US" dirty="0" smtClean="0"/>
              <a:t>--</a:t>
            </a:r>
          </a:p>
          <a:p>
            <a:r>
              <a:rPr lang="en-US" dirty="0" smtClean="0"/>
              <a:t>Download</a:t>
            </a:r>
            <a:r>
              <a:rPr lang="en-US" baseline="0" dirty="0" smtClean="0"/>
              <a:t> q</a:t>
            </a:r>
            <a:r>
              <a:rPr lang="en-US" dirty="0" smtClean="0"/>
              <a:t>uery that was run:</a:t>
            </a:r>
          </a:p>
          <a:p>
            <a:r>
              <a:rPr lang="en-US" dirty="0" smtClean="0"/>
              <a:t>https://</a:t>
            </a:r>
            <a:r>
              <a:rPr lang="en-US" dirty="0" err="1" smtClean="0"/>
              <a:t>demo.gbif.org</a:t>
            </a:r>
            <a:r>
              <a:rPr lang="en-US" dirty="0" smtClean="0"/>
              <a:t>/occurrence/</a:t>
            </a:r>
            <a:r>
              <a:rPr lang="en-US" dirty="0" err="1" smtClean="0"/>
              <a:t>download?taxon_key</a:t>
            </a:r>
            <a:r>
              <a:rPr lang="en-US" dirty="0" smtClean="0"/>
              <a:t>=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a:t>
            </a:r>
          </a:p>
          <a:p>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38</a:t>
            </a:fld>
            <a:endParaRPr lang="en-US"/>
          </a:p>
        </p:txBody>
      </p:sp>
    </p:spTree>
    <p:extLst>
      <p:ext uri="{BB962C8B-B14F-4D97-AF65-F5344CB8AC3E}">
        <p14:creationId xmlns:p14="http://schemas.microsoft.com/office/powerpoint/2010/main" val="2360544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Download identifier: doi:10.15468/dl.3z2bmo</a:t>
            </a:r>
          </a:p>
          <a:p>
            <a:r>
              <a:rPr lang="en-US" dirty="0" smtClean="0"/>
              <a:t>GBIF.org (9 June 2017) GBIF Occurrence Download doi:10.15468/dl.3z2bmo </a:t>
            </a:r>
          </a:p>
          <a:p>
            <a:r>
              <a:rPr lang="en-US" dirty="0" smtClean="0"/>
              <a:t>https://</a:t>
            </a:r>
            <a:r>
              <a:rPr lang="en-US" dirty="0" err="1" smtClean="0"/>
              <a:t>doi.org</a:t>
            </a:r>
            <a:r>
              <a:rPr lang="en-US" dirty="0" smtClean="0"/>
              <a:t>/10.15468/dl.3z2bmo</a:t>
            </a:r>
          </a:p>
          <a:p>
            <a:r>
              <a:rPr lang="en-US" dirty="0" smtClean="0"/>
              <a:t>https://</a:t>
            </a:r>
            <a:r>
              <a:rPr lang="en-US" dirty="0" err="1" smtClean="0"/>
              <a:t>demo.gbif.org</a:t>
            </a:r>
            <a:r>
              <a:rPr lang="en-US" dirty="0" smtClean="0"/>
              <a:t>/occurrence/download/0099404-160910150852091</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39</a:t>
            </a:fld>
            <a:endParaRPr lang="en-US"/>
          </a:p>
        </p:txBody>
      </p:sp>
    </p:spTree>
    <p:extLst>
      <p:ext uri="{BB962C8B-B14F-4D97-AF65-F5344CB8AC3E}">
        <p14:creationId xmlns:p14="http://schemas.microsoft.com/office/powerpoint/2010/main" val="3186808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a:t>
            </a:r>
            <a:r>
              <a:rPr lang="en-US" dirty="0" err="1" smtClean="0"/>
              <a:t>demo.gbif.org</a:t>
            </a:r>
            <a:r>
              <a:rPr lang="en-US" dirty="0" smtClean="0"/>
              <a:t>/occurrence/download/0070322-160910150852091</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40</a:t>
            </a:fld>
            <a:endParaRPr lang="en-US"/>
          </a:p>
        </p:txBody>
      </p:sp>
    </p:spTree>
    <p:extLst>
      <p:ext uri="{BB962C8B-B14F-4D97-AF65-F5344CB8AC3E}">
        <p14:creationId xmlns:p14="http://schemas.microsoft.com/office/powerpoint/2010/main" val="3186808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43</a:t>
            </a:fld>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Species occurrence records accessible through GBIF over time</a:t>
            </a:r>
          </a:p>
          <a:p>
            <a:r>
              <a:rPr lang="en-US" dirty="0" smtClean="0"/>
              <a:t>https://www.gbif.org/analytics/global</a:t>
            </a:r>
          </a:p>
          <a:p>
            <a:r>
              <a:rPr lang="en-US" dirty="0" smtClean="0"/>
              <a:t>https://www.gbif.org/sites/default/files/</a:t>
            </a:r>
            <a:r>
              <a:rPr lang="en-US" dirty="0" err="1" smtClean="0"/>
              <a:t>gbif_analytics</a:t>
            </a:r>
            <a:r>
              <a:rPr lang="en-US" dirty="0" smtClean="0"/>
              <a:t>/global/figure/</a:t>
            </a:r>
            <a:r>
              <a:rPr lang="en-US" dirty="0" err="1" smtClean="0"/>
              <a:t>occ_kingdom.png</a:t>
            </a:r>
            <a:endParaRPr lang="en-US" dirty="0" smtClean="0"/>
          </a:p>
          <a:p>
            <a:r>
              <a:rPr lang="en-US" dirty="0" smtClean="0"/>
              <a:t>https://</a:t>
            </a:r>
            <a:r>
              <a:rPr lang="en-US" dirty="0" err="1" smtClean="0"/>
              <a:t>api.gbif.org</a:t>
            </a:r>
            <a:r>
              <a:rPr lang="en-US" dirty="0" smtClean="0"/>
              <a:t>/v1/image/unsafe/fit-in/300x250/http://www.gbif.org/sites/default/files/</a:t>
            </a:r>
            <a:r>
              <a:rPr lang="en-US" dirty="0" err="1" smtClean="0"/>
              <a:t>gbif_analytics</a:t>
            </a:r>
            <a:r>
              <a:rPr lang="en-US" dirty="0" smtClean="0"/>
              <a:t>/global/figure/</a:t>
            </a:r>
            <a:r>
              <a:rPr lang="en-US" dirty="0" err="1" smtClean="0"/>
              <a:t>occ_kingdom.png</a:t>
            </a:r>
            <a:endParaRPr lang="en-US" dirty="0" smtClean="0"/>
          </a:p>
          <a:p>
            <a:r>
              <a:rPr lang="en-US" dirty="0" smtClean="0"/>
              <a:t>--</a:t>
            </a:r>
          </a:p>
          <a:p>
            <a:r>
              <a:rPr lang="en-US" dirty="0" smtClean="0"/>
              <a:t>https://www.gbif.org/terms</a:t>
            </a:r>
          </a:p>
          <a:p>
            <a:r>
              <a:rPr lang="en-US" dirty="0" smtClean="0"/>
              <a:t>2014-06 http://</a:t>
            </a:r>
            <a:r>
              <a:rPr lang="en-US" dirty="0" err="1" smtClean="0"/>
              <a:t>www.bouchoutdeclaration.org</a:t>
            </a:r>
            <a:r>
              <a:rPr lang="en-US" dirty="0" smtClean="0"/>
              <a:t>/declaration/</a:t>
            </a:r>
          </a:p>
          <a:p>
            <a:r>
              <a:rPr lang="en-US" dirty="0" smtClean="0"/>
              <a:t>2014-09-22 https://www.gbif.org/news/82363/new-approaches-to-data-licensing-and-endorsement</a:t>
            </a:r>
          </a:p>
          <a:p>
            <a:r>
              <a:rPr lang="en-US" dirty="0" smtClean="0"/>
              <a:t>2016-08-18 https://www.gbif.org/news/82812/licensing-milestone-for-data-access-in-</a:t>
            </a:r>
            <a:r>
              <a:rPr lang="en-US" dirty="0" err="1" smtClean="0"/>
              <a:t>gbiforg</a:t>
            </a:r>
            <a:endParaRPr lang="en-US" dirty="0" smtClean="0"/>
          </a:p>
          <a:p>
            <a:r>
              <a:rPr lang="en-US" dirty="0" smtClean="0"/>
              <a:t>2016-10-06 https://www.gbif.org/news/82868/</a:t>
            </a:r>
            <a:r>
              <a:rPr lang="en-US" dirty="0" err="1" smtClean="0"/>
              <a:t>gbiforg</a:t>
            </a:r>
            <a:r>
              <a:rPr lang="en-US" dirty="0" smtClean="0"/>
              <a:t>-implements-licensing-changes-updates-terms-of-service</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Built on a 2014 decision by GBIF’s governing board, all occurrence datasets are now assigned one of the following three </a:t>
            </a:r>
            <a:r>
              <a:rPr lang="en-US" dirty="0" err="1" smtClean="0"/>
              <a:t>licences</a:t>
            </a:r>
            <a:r>
              <a:rPr lang="en-US" dirty="0" smtClean="0"/>
              <a:t> from Creative Commons: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CC0, under which data are made available for any use without restriction or particular requirements on the part of users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CC BY, under which data are made available for any use provided that attribution is appropriately given for the sources of data used</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CC BY-NC, under which data are made available for any use provided that attribution is appropriately given and provided the use is not for commercial purposes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FORCE11 Data Citation Principles https://www.force11.org/</a:t>
            </a:r>
            <a:r>
              <a:rPr lang="en-US" dirty="0" err="1" smtClean="0"/>
              <a:t>datacitation</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FAIR Guiding Principles http://</a:t>
            </a:r>
            <a:r>
              <a:rPr lang="en-US" dirty="0" err="1" smtClean="0"/>
              <a:t>dx.doi.org</a:t>
            </a:r>
            <a:r>
              <a:rPr lang="en-US" dirty="0" smtClean="0"/>
              <a:t>/10.1038/sdata.2016.18</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4</a:t>
            </a:fld>
            <a:endParaRPr lang="en-US"/>
          </a:p>
        </p:txBody>
      </p:sp>
    </p:spTree>
    <p:extLst>
      <p:ext uri="{BB962C8B-B14F-4D97-AF65-F5344CB8AC3E}">
        <p14:creationId xmlns:p14="http://schemas.microsoft.com/office/powerpoint/2010/main" val="613288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baseline="0" dirty="0" smtClean="0"/>
              <a:t>Pre-conference workshop on programmatic use of GBIF-mediated data in R, Nordic Oikos 2018, 18</a:t>
            </a:r>
            <a:r>
              <a:rPr lang="en-US" baseline="30000" dirty="0" smtClean="0"/>
              <a:t>th</a:t>
            </a:r>
            <a:r>
              <a:rPr lang="en-US" baseline="0" dirty="0" smtClean="0"/>
              <a:t> and 19</a:t>
            </a:r>
            <a:r>
              <a:rPr lang="en-US" baseline="30000" dirty="0" smtClean="0"/>
              <a:t>th</a:t>
            </a:r>
            <a:r>
              <a:rPr lang="en-US" baseline="0" dirty="0" smtClean="0"/>
              <a:t> February 2018, CC-by Dag Endresen, GBIF.no, UiO Natural History Museum in Oslo, University in Oslo.</a:t>
            </a:r>
          </a:p>
          <a:p>
            <a:r>
              <a:rPr lang="en-US" baseline="0" dirty="0" smtClean="0"/>
              <a:t>Illustration: Occurrences located in Norway from the GBIF data portal, http://www.gbif.org/country/NO/summary</a:t>
            </a:r>
          </a:p>
        </p:txBody>
      </p:sp>
      <p:sp>
        <p:nvSpPr>
          <p:cNvPr id="4" name="Slide Number Placeholder 3"/>
          <p:cNvSpPr>
            <a:spLocks noGrp="1"/>
          </p:cNvSpPr>
          <p:nvPr>
            <p:ph type="sldNum" sz="quarter" idx="10"/>
          </p:nvPr>
        </p:nvSpPr>
        <p:spPr/>
        <p:txBody>
          <a:bodyPr/>
          <a:lstStyle/>
          <a:p>
            <a:fld id="{7EB59871-673D-014F-88A2-98C216B932A2}" type="slidenum">
              <a:rPr lang="en-US" smtClean="0"/>
              <a:t>44</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https://www.gbif.org/publishing-data</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45</a:t>
            </a:fld>
            <a:endParaRPr lang="en-US"/>
          </a:p>
        </p:txBody>
      </p:sp>
    </p:spTree>
    <p:extLst>
      <p:ext uri="{BB962C8B-B14F-4D97-AF65-F5344CB8AC3E}">
        <p14:creationId xmlns:p14="http://schemas.microsoft.com/office/powerpoint/2010/main" val="10886982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2690777-92A0-2348-A440-D1DBEC1A6DE4}" type="slidenum">
              <a:rPr lang="en-US" sz="1200"/>
              <a:pPr eaLnBrk="1" hangingPunct="1"/>
              <a:t>46</a:t>
            </a:fld>
            <a:endParaRPr 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http://www.gbif.org/resource/80635</a:t>
            </a:r>
          </a:p>
          <a:p>
            <a:r>
              <a:rPr lang="en-US" dirty="0" smtClean="0"/>
              <a:t>http://www.gbif.org/publishing-data/summary</a:t>
            </a:r>
          </a:p>
          <a:p>
            <a:r>
              <a:rPr lang="en-US" dirty="0" smtClean="0"/>
              <a:t>http://www.gbif.org/publishing-data/request-endorsement#/intro</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47</a:t>
            </a:fld>
            <a:endParaRPr lang="en-US"/>
          </a:p>
        </p:txBody>
      </p:sp>
    </p:spTree>
    <p:extLst>
      <p:ext uri="{BB962C8B-B14F-4D97-AF65-F5344CB8AC3E}">
        <p14:creationId xmlns:p14="http://schemas.microsoft.com/office/powerpoint/2010/main" val="3666792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latin typeface="Calibri" charset="0"/>
              </a:rPr>
              <a:t>http://</a:t>
            </a:r>
            <a:r>
              <a:rPr lang="en-US" dirty="0" err="1" smtClean="0">
                <a:latin typeface="Calibri" charset="0"/>
              </a:rPr>
              <a:t>www.nhm.uio.no</a:t>
            </a:r>
            <a:r>
              <a:rPr lang="en-US" dirty="0" smtClean="0">
                <a:latin typeface="Calibri" charset="0"/>
              </a:rPr>
              <a:t>/</a:t>
            </a:r>
            <a:r>
              <a:rPr lang="en-US" dirty="0" err="1" smtClean="0">
                <a:latin typeface="Calibri" charset="0"/>
              </a:rPr>
              <a:t>forskning</a:t>
            </a:r>
            <a:r>
              <a:rPr lang="en-US" dirty="0" smtClean="0">
                <a:latin typeface="Calibri" charset="0"/>
              </a:rPr>
              <a:t>/</a:t>
            </a:r>
            <a:r>
              <a:rPr lang="en-US" dirty="0" err="1" smtClean="0">
                <a:latin typeface="Calibri" charset="0"/>
              </a:rPr>
              <a:t>prosjekter</a:t>
            </a:r>
            <a:r>
              <a:rPr lang="en-US" dirty="0" smtClean="0">
                <a:latin typeface="Calibri" charset="0"/>
              </a:rPr>
              <a:t>/gbif/</a:t>
            </a:r>
          </a:p>
          <a:p>
            <a:r>
              <a:rPr lang="en-US" dirty="0" smtClean="0">
                <a:latin typeface="Calibri" charset="0"/>
              </a:rPr>
              <a:t>http://</a:t>
            </a:r>
            <a:r>
              <a:rPr lang="en-US" dirty="0" err="1" smtClean="0">
                <a:latin typeface="Calibri" charset="0"/>
              </a:rPr>
              <a:t>www.gbif.no</a:t>
            </a:r>
            <a:endParaRPr lang="en-US" dirty="0" smtClean="0">
              <a:latin typeface="Calibri" charset="0"/>
            </a:endParaRPr>
          </a:p>
          <a:p>
            <a:r>
              <a:rPr lang="en-US" dirty="0" smtClean="0"/>
              <a:t>http://</a:t>
            </a:r>
            <a:r>
              <a:rPr lang="en-US" dirty="0" err="1" smtClean="0"/>
              <a:t>www.gbif.no</a:t>
            </a:r>
            <a:r>
              <a:rPr lang="en-US" dirty="0" smtClean="0"/>
              <a:t>/people/</a:t>
            </a:r>
          </a:p>
          <a:p>
            <a:r>
              <a:rPr lang="en-US" dirty="0" smtClean="0"/>
              <a:t>http://</a:t>
            </a:r>
            <a:r>
              <a:rPr lang="en-US" dirty="0" err="1" smtClean="0"/>
              <a:t>www.gbif.no</a:t>
            </a:r>
            <a:r>
              <a:rPr lang="en-US" smtClean="0"/>
              <a:t>/about/</a:t>
            </a:r>
          </a:p>
          <a:p>
            <a:endParaRPr lang="en-US" dirty="0"/>
          </a:p>
        </p:txBody>
      </p:sp>
      <p:sp>
        <p:nvSpPr>
          <p:cNvPr id="4" name="Slide Number Placeholder 3"/>
          <p:cNvSpPr>
            <a:spLocks noGrp="1"/>
          </p:cNvSpPr>
          <p:nvPr>
            <p:ph type="sldNum" sz="quarter" idx="10"/>
          </p:nvPr>
        </p:nvSpPr>
        <p:spPr/>
        <p:txBody>
          <a:bodyPr/>
          <a:lstStyle/>
          <a:p>
            <a:fld id="{7EB59871-673D-014F-88A2-98C216B932A2}" type="slidenum">
              <a:rPr lang="en-US" smtClean="0"/>
              <a:t>48</a:t>
            </a:fld>
            <a:endParaRPr lang="en-US"/>
          </a:p>
        </p:txBody>
      </p:sp>
    </p:spTree>
    <p:extLst>
      <p:ext uri="{BB962C8B-B14F-4D97-AF65-F5344CB8AC3E}">
        <p14:creationId xmlns:p14="http://schemas.microsoft.com/office/powerpoint/2010/main" val="250282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analysis</a:t>
            </a:r>
            <a:endParaRPr lang="en-US" dirty="0"/>
          </a:p>
        </p:txBody>
      </p:sp>
      <p:sp>
        <p:nvSpPr>
          <p:cNvPr id="4" name="Slide Number Placeholder 3"/>
          <p:cNvSpPr>
            <a:spLocks noGrp="1"/>
          </p:cNvSpPr>
          <p:nvPr>
            <p:ph type="sldNum" sz="quarter" idx="10"/>
          </p:nvPr>
        </p:nvSpPr>
        <p:spPr/>
        <p:txBody>
          <a:bodyPr/>
          <a:lstStyle/>
          <a:p>
            <a:pPr>
              <a:defRPr/>
            </a:pPr>
            <a:fld id="{EDDD3E31-27C4-1D42-8CFE-F30619D60F72}" type="slidenum">
              <a:rPr lang="en-US" smtClean="0"/>
              <a:pPr>
                <a:defRPr/>
              </a:pPr>
              <a:t>49</a:t>
            </a:fld>
            <a:endParaRPr lang="en-US" dirty="0"/>
          </a:p>
        </p:txBody>
      </p:sp>
    </p:spTree>
    <p:extLst>
      <p:ext uri="{BB962C8B-B14F-4D97-AF65-F5344CB8AC3E}">
        <p14:creationId xmlns:p14="http://schemas.microsoft.com/office/powerpoint/2010/main" val="3904379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a:t>
            </a:r>
            <a:r>
              <a:rPr lang="en-US" dirty="0" err="1" smtClean="0"/>
              <a:t>www.ntnu.edu</a:t>
            </a:r>
            <a:r>
              <a:rPr lang="en-US" dirty="0" smtClean="0"/>
              <a:t>/web/oikos2018/workshops</a:t>
            </a:r>
          </a:p>
          <a:p>
            <a:r>
              <a:rPr lang="en-US" dirty="0" smtClean="0"/>
              <a:t>http://</a:t>
            </a:r>
            <a:r>
              <a:rPr lang="en-US" dirty="0" err="1" smtClean="0"/>
              <a:t>www.gbif.no</a:t>
            </a:r>
            <a:r>
              <a:rPr lang="en-US" dirty="0" smtClean="0"/>
              <a:t>/events/2018/Nordic-Oikos-2018-R-workshop.html</a:t>
            </a:r>
          </a:p>
          <a:p>
            <a:r>
              <a:rPr lang="en-US" dirty="0" smtClean="0"/>
              <a:t>http://</a:t>
            </a:r>
            <a:r>
              <a:rPr lang="en-US" dirty="0" err="1" smtClean="0"/>
              <a:t>www.forbio.uio.no</a:t>
            </a:r>
            <a:r>
              <a:rPr lang="en-US" dirty="0" smtClean="0"/>
              <a:t>/events/courses/2018/</a:t>
            </a:r>
            <a:r>
              <a:rPr lang="en-US" dirty="0" err="1" smtClean="0"/>
              <a:t>GBIF_R.html</a:t>
            </a:r>
            <a:endParaRPr lang="en-US" dirty="0" smtClean="0"/>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50</a:t>
            </a:fld>
            <a:endParaRPr lang="en-US"/>
          </a:p>
        </p:txBody>
      </p:sp>
    </p:spTree>
    <p:extLst>
      <p:ext uri="{BB962C8B-B14F-4D97-AF65-F5344CB8AC3E}">
        <p14:creationId xmlns:p14="http://schemas.microsoft.com/office/powerpoint/2010/main" val="2365047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D8A15DE8-875F-8745-85D9-1DCC7B3E784F}" type="slidenum">
              <a:rPr lang="en-US">
                <a:latin typeface="Arial" charset="0"/>
              </a:rPr>
              <a:pPr/>
              <a:t>51</a:t>
            </a:fld>
            <a:endParaRPr lang="en-US">
              <a:latin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Marcador de imagen de diapositiva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atin typeface="Calibri" charset="0"/>
              </a:rPr>
              <a:t>What’s the Data Portal API? </a:t>
            </a:r>
            <a:r>
              <a:rPr lang="en-GB">
                <a:latin typeface="Helvetica" charset="0"/>
              </a:rPr>
              <a:t>An interface to access the data published through the GBIF network using Web Services.</a:t>
            </a:r>
          </a:p>
          <a:p>
            <a:pPr eaLnBrk="1" hangingPunct="1">
              <a:spcBef>
                <a:spcPct val="0"/>
              </a:spcBef>
            </a:pPr>
            <a:endParaRPr lang="es-ES">
              <a:latin typeface="Calibri" charset="0"/>
            </a:endParaRPr>
          </a:p>
        </p:txBody>
      </p:sp>
      <p:sp>
        <p:nvSpPr>
          <p:cNvPr id="44035"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5238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38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38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3875" eaLnBrk="0" fontAlgn="base" hangingPunct="0">
              <a:spcBef>
                <a:spcPct val="0"/>
              </a:spcBef>
              <a:spcAft>
                <a:spcPct val="0"/>
              </a:spcAft>
              <a:defRPr sz="2400">
                <a:solidFill>
                  <a:schemeClr val="tx1"/>
                </a:solidFill>
                <a:latin typeface="Arial" charset="0"/>
                <a:ea typeface="ＭＳ Ｐゴシック" charset="0"/>
              </a:defRPr>
            </a:lvl9pPr>
          </a:lstStyle>
          <a:p>
            <a:pPr defTabSz="523875" eaLnBrk="1" hangingPunct="1"/>
            <a:fld id="{6B6B8224-7263-A646-8741-85C1C5615092}" type="slidenum">
              <a:rPr lang="es-ES" sz="1200">
                <a:latin typeface="Calibri" charset="0"/>
                <a:cs typeface="Arial" charset="0"/>
              </a:rPr>
              <a:pPr defTabSz="523875" eaLnBrk="1" hangingPunct="1"/>
              <a:t>52</a:t>
            </a:fld>
            <a:endParaRPr lang="es-ES" sz="1200">
              <a:latin typeface="Calibri" charset="0"/>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53</a:t>
            </a:fld>
            <a:endParaRPr lang="en-US"/>
          </a:p>
        </p:txBody>
      </p:sp>
    </p:spTree>
    <p:extLst>
      <p:ext uri="{BB962C8B-B14F-4D97-AF65-F5344CB8AC3E}">
        <p14:creationId xmlns:p14="http://schemas.microsoft.com/office/powerpoint/2010/main" val="2365047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Map updated 8</a:t>
            </a:r>
            <a:r>
              <a:rPr lang="en-US" baseline="30000" dirty="0" smtClean="0"/>
              <a:t>th</a:t>
            </a:r>
            <a:r>
              <a:rPr lang="en-US" dirty="0" smtClean="0"/>
              <a:t> November 2017</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a:t>
            </a:fld>
            <a:endParaRPr lang="en-US"/>
          </a:p>
        </p:txBody>
      </p:sp>
    </p:spTree>
    <p:extLst>
      <p:ext uri="{BB962C8B-B14F-4D97-AF65-F5344CB8AC3E}">
        <p14:creationId xmlns:p14="http://schemas.microsoft.com/office/powerpoint/2010/main" val="342401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algn="l"/>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B59871-673D-014F-88A2-98C216B932A2}" type="slidenum">
              <a:rPr lang="en-US" smtClean="0"/>
              <a:t>55</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algn="l"/>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57</a:t>
            </a:fld>
            <a:endParaRPr lang="en-US"/>
          </a:p>
        </p:txBody>
      </p:sp>
    </p:spTree>
    <p:extLst>
      <p:ext uri="{BB962C8B-B14F-4D97-AF65-F5344CB8AC3E}">
        <p14:creationId xmlns:p14="http://schemas.microsoft.com/office/powerpoint/2010/main" val="1588004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GBIF AND</a:t>
            </a:r>
            <a:r>
              <a:rPr lang="en-US" baseline="0" dirty="0" smtClean="0"/>
              <a:t> THE CBD</a:t>
            </a:r>
          </a:p>
          <a:p>
            <a:endParaRPr lang="en-US" baseline="0" dirty="0" smtClean="0"/>
          </a:p>
          <a:p>
            <a:r>
              <a:rPr lang="en-US" baseline="0" dirty="0" smtClean="0"/>
              <a:t>Growth in species occurrence records accessible through GBIF is the only fully-developed indicator for Aichi Target 19, recognized by the Biodiversity Indicators Partnership and formally adopted by the CBD. Target 19 deals with the improvement, sharing, transfer and application of biodiversity knowledge. GBIF produces regular metrics showing trends in the mobilization of data at the global level, and these metrics are also available at national scale to help countries to monitor progress towards this target. In addition, sharing of data through GBIF is recognized as providing important knowledge support for achieving a number of other targets, including: Target 9 on addressing the impact of invasive alien species; Target 10 on reducing threats to climate-vulnerable ecosystems such as coral reefs and mountains; Target 11 on expanding and improving protected areas; Target 12 on reducing the risk of species extinctions; and Target 13 on conserving genetic diversity for example among plant species important for crop development. </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58</a:t>
            </a:fld>
            <a:endParaRPr lang="en-US"/>
          </a:p>
        </p:txBody>
      </p:sp>
    </p:spTree>
    <p:extLst>
      <p:ext uri="{BB962C8B-B14F-4D97-AF65-F5344CB8AC3E}">
        <p14:creationId xmlns:p14="http://schemas.microsoft.com/office/powerpoint/2010/main" val="8685164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a:t>
            </a:r>
            <a:r>
              <a:rPr lang="en-US" dirty="0" err="1" smtClean="0"/>
              <a:t>www.bipindicators.net</a:t>
            </a:r>
            <a:r>
              <a:rPr lang="en-US" dirty="0" smtClean="0"/>
              <a:t>/indicators/growth-in-species-occurrence-records-accessible-through-gbif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59</a:t>
            </a:fld>
            <a:endParaRPr lang="en-US"/>
          </a:p>
        </p:txBody>
      </p:sp>
    </p:spTree>
    <p:extLst>
      <p:ext uri="{BB962C8B-B14F-4D97-AF65-F5344CB8AC3E}">
        <p14:creationId xmlns:p14="http://schemas.microsoft.com/office/powerpoint/2010/main" val="576757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effectLst/>
                <a:latin typeface="+mn-lt"/>
                <a:ea typeface="+mn-ea"/>
                <a:cs typeface="+mn-cs"/>
              </a:rPr>
              <a:t>CONFERENCE OF THE PARTIES TO THE CONVENTION ON BIOLOGICAL DIVERSITY </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Thirteenth meeting</a:t>
            </a:r>
            <a:r>
              <a:rPr lang="en-US" sz="1400" kern="1200" baseline="0" dirty="0" smtClean="0">
                <a:solidFill>
                  <a:schemeClr val="tx1"/>
                </a:solidFill>
                <a:effectLst/>
                <a:latin typeface="+mn-lt"/>
                <a:ea typeface="+mn-ea"/>
                <a:cs typeface="+mn-cs"/>
              </a:rPr>
              <a:t> </a:t>
            </a:r>
            <a:r>
              <a:rPr lang="en-US" sz="1400" kern="1200" dirty="0" smtClean="0">
                <a:solidFill>
                  <a:schemeClr val="tx1"/>
                </a:solidFill>
                <a:effectLst/>
                <a:latin typeface="+mn-lt"/>
                <a:ea typeface="+mn-ea"/>
                <a:cs typeface="+mn-cs"/>
              </a:rPr>
              <a:t>CBD/COP/DEC/XIII/31 13 December 2016</a:t>
            </a:r>
            <a:endParaRPr lang="en-US"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60</a:t>
            </a:fld>
            <a:endParaRPr lang="en-US"/>
          </a:p>
        </p:txBody>
      </p:sp>
    </p:spTree>
    <p:extLst>
      <p:ext uri="{BB962C8B-B14F-4D97-AF65-F5344CB8AC3E}">
        <p14:creationId xmlns:p14="http://schemas.microsoft.com/office/powerpoint/2010/main" val="3564685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Baker (2016) Reproducibility:</a:t>
            </a:r>
            <a:r>
              <a:rPr lang="en-US" baseline="0" dirty="0" smtClean="0"/>
              <a:t> Seek out stronger </a:t>
            </a:r>
            <a:r>
              <a:rPr lang="en-US" baseline="0" dirty="0" err="1" smtClean="0"/>
              <a:t>scioence</a:t>
            </a:r>
            <a:r>
              <a:rPr lang="en-US" baseline="0" dirty="0" smtClean="0"/>
              <a:t>. Nature 537: 703-704 </a:t>
            </a:r>
            <a:r>
              <a:rPr lang="is-IS" dirty="0" smtClean="0"/>
              <a:t>(29 September 2016) doi:10.1038/nj7622-703a</a:t>
            </a:r>
            <a:endParaRPr lang="en-US" dirty="0" smtClean="0"/>
          </a:p>
          <a:p>
            <a:r>
              <a:rPr lang="en-US" dirty="0" smtClean="0"/>
              <a:t>Baker (2016) 1,500 scientists lift the lid on reproducibility.</a:t>
            </a:r>
            <a:r>
              <a:rPr lang="en-US" baseline="0" dirty="0" smtClean="0"/>
              <a:t> Nature 533: 452-454 </a:t>
            </a:r>
            <a:r>
              <a:rPr lang="en-US" dirty="0" smtClean="0"/>
              <a:t>(26 May 2016)</a:t>
            </a:r>
            <a:r>
              <a:rPr lang="en-US" baseline="0" dirty="0" smtClean="0"/>
              <a:t> </a:t>
            </a:r>
            <a:r>
              <a:rPr lang="mr-IN" dirty="0" smtClean="0"/>
              <a:t>doi:10.1038/533452a</a:t>
            </a:r>
            <a:endParaRPr lang="nb-NO" dirty="0" smtClean="0"/>
          </a:p>
          <a:p>
            <a:r>
              <a:rPr lang="nb-NO" dirty="0" smtClean="0"/>
              <a:t>Nature </a:t>
            </a:r>
            <a:r>
              <a:rPr lang="nb-NO" dirty="0" err="1" smtClean="0"/>
              <a:t>editorial</a:t>
            </a:r>
            <a:r>
              <a:rPr lang="nb-NO" dirty="0" smtClean="0"/>
              <a:t> (2016) </a:t>
            </a:r>
            <a:r>
              <a:rPr lang="nb-NO" dirty="0" err="1" smtClean="0"/>
              <a:t>Reality</a:t>
            </a:r>
            <a:r>
              <a:rPr lang="nb-NO" dirty="0" smtClean="0"/>
              <a:t> </a:t>
            </a:r>
            <a:r>
              <a:rPr lang="nb-NO" dirty="0" err="1" smtClean="0"/>
              <a:t>check</a:t>
            </a:r>
            <a:r>
              <a:rPr lang="nb-NO" dirty="0" smtClean="0"/>
              <a:t> </a:t>
            </a:r>
            <a:r>
              <a:rPr lang="nb-NO" dirty="0" err="1" smtClean="0"/>
              <a:t>on</a:t>
            </a:r>
            <a:r>
              <a:rPr lang="nb-NO" dirty="0" smtClean="0"/>
              <a:t> </a:t>
            </a:r>
            <a:r>
              <a:rPr lang="nb-NO" dirty="0" err="1" smtClean="0"/>
              <a:t>reproducibility</a:t>
            </a:r>
            <a:r>
              <a:rPr lang="nb-NO" dirty="0" smtClean="0"/>
              <a:t>. Nature 533: 437 </a:t>
            </a:r>
            <a:r>
              <a:rPr lang="en-US" dirty="0" smtClean="0"/>
              <a:t>(26 May 2016) </a:t>
            </a:r>
            <a:r>
              <a:rPr lang="mr-IN" dirty="0" smtClean="0"/>
              <a:t>doi:10.1038/533437a</a:t>
            </a:r>
            <a:endParaRPr lang="nb-NO" dirty="0" smtClean="0"/>
          </a:p>
          <a:p>
            <a:r>
              <a:rPr lang="nb-NO" dirty="0" smtClean="0"/>
              <a:t>Baker (2016) </a:t>
            </a:r>
            <a:r>
              <a:rPr lang="nb-NO" dirty="0" err="1" smtClean="0"/>
              <a:t>Statisticians</a:t>
            </a:r>
            <a:r>
              <a:rPr lang="nb-NO" baseline="0" dirty="0" smtClean="0"/>
              <a:t> </a:t>
            </a:r>
            <a:r>
              <a:rPr lang="nb-NO" baseline="0" dirty="0" err="1" smtClean="0"/>
              <a:t>issue</a:t>
            </a:r>
            <a:r>
              <a:rPr lang="nb-NO" baseline="0" dirty="0" smtClean="0"/>
              <a:t> </a:t>
            </a:r>
            <a:r>
              <a:rPr lang="nb-NO" baseline="0" dirty="0" err="1" smtClean="0"/>
              <a:t>warning</a:t>
            </a:r>
            <a:r>
              <a:rPr lang="nb-NO" baseline="0" dirty="0" smtClean="0"/>
              <a:t> over </a:t>
            </a:r>
            <a:r>
              <a:rPr lang="nb-NO" baseline="0" dirty="0" err="1" smtClean="0"/>
              <a:t>misuse</a:t>
            </a:r>
            <a:r>
              <a:rPr lang="nb-NO" baseline="0" dirty="0" smtClean="0"/>
              <a:t> of P </a:t>
            </a:r>
            <a:r>
              <a:rPr lang="nb-NO" baseline="0" dirty="0" err="1" smtClean="0"/>
              <a:t>values</a:t>
            </a:r>
            <a:r>
              <a:rPr lang="nb-NO" baseline="0" dirty="0" smtClean="0"/>
              <a:t>. </a:t>
            </a:r>
            <a:r>
              <a:rPr lang="en-US" dirty="0" smtClean="0"/>
              <a:t>Nature 531: 151 (10 March 2016) doi:10.1038/nature.2016.19503</a:t>
            </a:r>
          </a:p>
          <a:p>
            <a:r>
              <a:rPr lang="en-US" dirty="0" err="1" smtClean="0"/>
              <a:t>Nosek</a:t>
            </a:r>
            <a:r>
              <a:rPr lang="en-US" dirty="0" smtClean="0"/>
              <a:t> et</a:t>
            </a:r>
            <a:r>
              <a:rPr lang="en-US" baseline="0" dirty="0" smtClean="0"/>
              <a:t> al. (2015) Promoting an open research culture. Science 348(6242): 1422-1425. DOI:</a:t>
            </a:r>
            <a:r>
              <a:rPr lang="it-IT" baseline="0" dirty="0" smtClean="0"/>
              <a:t>10.1126/science.aab2374 </a:t>
            </a:r>
          </a:p>
          <a:p>
            <a:r>
              <a:rPr lang="it-IT" baseline="0" dirty="0" err="1" smtClean="0"/>
              <a:t>Leek</a:t>
            </a:r>
            <a:r>
              <a:rPr lang="it-IT" baseline="0" dirty="0" smtClean="0"/>
              <a:t> and </a:t>
            </a:r>
            <a:r>
              <a:rPr lang="it-IT" baseline="0" dirty="0" err="1" smtClean="0"/>
              <a:t>Peng</a:t>
            </a:r>
            <a:r>
              <a:rPr lang="it-IT" baseline="0" dirty="0" smtClean="0"/>
              <a:t> (2015) </a:t>
            </a:r>
            <a:r>
              <a:rPr lang="it-IT" baseline="0" dirty="0" err="1" smtClean="0"/>
              <a:t>Statistics</a:t>
            </a:r>
            <a:r>
              <a:rPr lang="it-IT" baseline="0" dirty="0" smtClean="0"/>
              <a:t>: </a:t>
            </a:r>
            <a:r>
              <a:rPr lang="it-IT" baseline="0" dirty="0" err="1" smtClean="0"/>
              <a:t>P</a:t>
            </a:r>
            <a:r>
              <a:rPr lang="it-IT" baseline="0" dirty="0" smtClean="0"/>
              <a:t> </a:t>
            </a:r>
            <a:r>
              <a:rPr lang="it-IT" baseline="0" dirty="0" err="1" smtClean="0"/>
              <a:t>values</a:t>
            </a:r>
            <a:r>
              <a:rPr lang="it-IT" baseline="0" dirty="0" smtClean="0"/>
              <a:t> are just the </a:t>
            </a:r>
            <a:r>
              <a:rPr lang="it-IT" baseline="0" dirty="0" err="1" smtClean="0"/>
              <a:t>tip</a:t>
            </a:r>
            <a:r>
              <a:rPr lang="it-IT" baseline="0" dirty="0" smtClean="0"/>
              <a:t> of the iceberg. Nature 520: 612 (30 April 2015) doi:10.1038/520612°</a:t>
            </a:r>
          </a:p>
          <a:p>
            <a:r>
              <a:rPr lang="it-IT" baseline="0" dirty="0" smtClean="0"/>
              <a:t>Nuzzo (2015) How </a:t>
            </a:r>
            <a:r>
              <a:rPr lang="it-IT" baseline="0" dirty="0" err="1" smtClean="0"/>
              <a:t>scientists</a:t>
            </a:r>
            <a:r>
              <a:rPr lang="it-IT" baseline="0" dirty="0" smtClean="0"/>
              <a:t> </a:t>
            </a:r>
            <a:r>
              <a:rPr lang="it-IT" baseline="0" dirty="0" err="1" smtClean="0"/>
              <a:t>fool</a:t>
            </a:r>
            <a:r>
              <a:rPr lang="it-IT" baseline="0" dirty="0" smtClean="0"/>
              <a:t> </a:t>
            </a:r>
            <a:r>
              <a:rPr lang="it-IT" baseline="0" dirty="0" err="1" smtClean="0"/>
              <a:t>themnselves</a:t>
            </a:r>
            <a:r>
              <a:rPr lang="it-IT" baseline="0" dirty="0" smtClean="0"/>
              <a:t> </a:t>
            </a:r>
            <a:r>
              <a:rPr lang="mr-IN" baseline="0" dirty="0" smtClean="0"/>
              <a:t>–</a:t>
            </a:r>
            <a:r>
              <a:rPr lang="it-IT" baseline="0" dirty="0" smtClean="0"/>
              <a:t> and </a:t>
            </a:r>
            <a:r>
              <a:rPr lang="it-IT" baseline="0" dirty="0" err="1" smtClean="0"/>
              <a:t>how</a:t>
            </a:r>
            <a:r>
              <a:rPr lang="it-IT" baseline="0" dirty="0" smtClean="0"/>
              <a:t> </a:t>
            </a:r>
            <a:r>
              <a:rPr lang="it-IT" baseline="0" dirty="0" err="1" smtClean="0"/>
              <a:t>they</a:t>
            </a:r>
            <a:r>
              <a:rPr lang="it-IT" baseline="0" dirty="0" smtClean="0"/>
              <a:t> can stop. </a:t>
            </a:r>
            <a:r>
              <a:rPr lang="en-US" dirty="0" smtClean="0"/>
              <a:t>Nature 526: 182–185 (08 October 2015) doi:10.1038/526182a</a:t>
            </a:r>
            <a:endParaRPr lang="it-IT" baseline="0" dirty="0" smtClean="0"/>
          </a:p>
          <a:p>
            <a:r>
              <a:rPr lang="en-US" dirty="0" smtClean="0"/>
              <a:t>Hayden (2013) Weak statistical standards implicated in scientific irreproducibility. </a:t>
            </a:r>
            <a:r>
              <a:rPr lang="fr-FR" dirty="0" smtClean="0"/>
              <a:t>Nature doi:10.1038/nature.2013.14131</a:t>
            </a:r>
          </a:p>
          <a:p>
            <a:r>
              <a:rPr lang="fr-FR" dirty="0" smtClean="0"/>
              <a:t>Young (2012) </a:t>
            </a:r>
            <a:r>
              <a:rPr lang="fr-FR" dirty="0" err="1" smtClean="0"/>
              <a:t>Replication</a:t>
            </a:r>
            <a:r>
              <a:rPr lang="fr-FR" dirty="0" smtClean="0"/>
              <a:t> </a:t>
            </a:r>
            <a:r>
              <a:rPr lang="fr-FR" dirty="0" err="1" smtClean="0"/>
              <a:t>studies</a:t>
            </a:r>
            <a:r>
              <a:rPr lang="fr-FR" dirty="0" smtClean="0"/>
              <a:t>: Bad copy. </a:t>
            </a:r>
            <a:r>
              <a:rPr lang="is-IS" dirty="0" smtClean="0"/>
              <a:t>Nature 485, 298–300 (17 May 2012) doi:10.1038/485298a</a:t>
            </a:r>
            <a:endParaRPr lang="fr-FR"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fr-FR" dirty="0" err="1" smtClean="0"/>
              <a:t>Callaway</a:t>
            </a:r>
            <a:r>
              <a:rPr lang="fr-FR" dirty="0" smtClean="0"/>
              <a:t> (2011) Reports </a:t>
            </a:r>
            <a:r>
              <a:rPr lang="fr-FR" dirty="0" err="1" smtClean="0"/>
              <a:t>finds</a:t>
            </a:r>
            <a:r>
              <a:rPr lang="fr-FR" dirty="0" smtClean="0"/>
              <a:t> massive </a:t>
            </a:r>
            <a:r>
              <a:rPr lang="fr-FR" dirty="0" err="1" smtClean="0"/>
              <a:t>fraud</a:t>
            </a:r>
            <a:r>
              <a:rPr lang="fr-FR" dirty="0" smtClean="0"/>
              <a:t> </a:t>
            </a:r>
            <a:r>
              <a:rPr lang="fr-FR" dirty="0" err="1" smtClean="0"/>
              <a:t>at</a:t>
            </a:r>
            <a:r>
              <a:rPr lang="fr-FR" dirty="0" smtClean="0"/>
              <a:t> </a:t>
            </a:r>
            <a:r>
              <a:rPr lang="fr-FR" dirty="0" err="1" smtClean="0"/>
              <a:t>Dutch</a:t>
            </a:r>
            <a:r>
              <a:rPr lang="fr-FR" baseline="0" dirty="0" smtClean="0"/>
              <a:t> </a:t>
            </a:r>
            <a:r>
              <a:rPr lang="fr-FR" baseline="0" dirty="0" err="1" smtClean="0"/>
              <a:t>universities</a:t>
            </a:r>
            <a:r>
              <a:rPr lang="fr-FR" baseline="0" dirty="0" smtClean="0"/>
              <a:t>. </a:t>
            </a:r>
            <a:r>
              <a:rPr lang="en-US" dirty="0" smtClean="0"/>
              <a:t>Nature 479, 15 (1 November 2011) doi:10.1038/479015a </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61</a:t>
            </a:fld>
            <a:endParaRPr lang="en-US"/>
          </a:p>
        </p:txBody>
      </p:sp>
    </p:spTree>
    <p:extLst>
      <p:ext uri="{BB962C8B-B14F-4D97-AF65-F5344CB8AC3E}">
        <p14:creationId xmlns:p14="http://schemas.microsoft.com/office/powerpoint/2010/main" val="1718956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Forskningsrådet</a:t>
            </a:r>
            <a:r>
              <a:rPr lang="en-US" dirty="0" smtClean="0"/>
              <a:t> (2014) </a:t>
            </a:r>
            <a:r>
              <a:rPr lang="en-US" dirty="0" err="1" smtClean="0"/>
              <a:t>Tilgjengeliggjøring</a:t>
            </a:r>
            <a:r>
              <a:rPr lang="en-US" dirty="0" smtClean="0"/>
              <a:t> </a:t>
            </a:r>
            <a:r>
              <a:rPr lang="en-US" dirty="0" err="1" smtClean="0"/>
              <a:t>av</a:t>
            </a:r>
            <a:r>
              <a:rPr lang="en-US" dirty="0" smtClean="0"/>
              <a:t> </a:t>
            </a:r>
            <a:r>
              <a:rPr lang="en-US" dirty="0" err="1" smtClean="0"/>
              <a:t>forskningsdata</a:t>
            </a:r>
            <a:r>
              <a:rPr lang="en-US" dirty="0" smtClean="0"/>
              <a:t>: Policy for </a:t>
            </a:r>
            <a:r>
              <a:rPr lang="en-US" dirty="0" err="1" smtClean="0"/>
              <a:t>Norges</a:t>
            </a:r>
            <a:r>
              <a:rPr lang="en-US" dirty="0" smtClean="0"/>
              <a:t> </a:t>
            </a:r>
            <a:r>
              <a:rPr lang="en-US" dirty="0" err="1" smtClean="0"/>
              <a:t>forskningsråd</a:t>
            </a:r>
            <a:r>
              <a:rPr lang="en-US" dirty="0" smtClean="0"/>
              <a:t>. ISBN: 978-82-12-03361-0</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Forskningsrådet</a:t>
            </a:r>
            <a:r>
              <a:rPr lang="en-US" dirty="0" smtClean="0"/>
              <a:t> (2016) </a:t>
            </a:r>
            <a:r>
              <a:rPr lang="en-US" dirty="0" err="1" smtClean="0"/>
              <a:t>Tilgjengeliggjøring</a:t>
            </a:r>
            <a:r>
              <a:rPr lang="en-US" dirty="0" smtClean="0"/>
              <a:t> </a:t>
            </a:r>
            <a:r>
              <a:rPr lang="en-US" dirty="0" err="1" smtClean="0"/>
              <a:t>av</a:t>
            </a:r>
            <a:r>
              <a:rPr lang="en-US" dirty="0" smtClean="0"/>
              <a:t> </a:t>
            </a:r>
            <a:r>
              <a:rPr lang="en-US" dirty="0" err="1" smtClean="0"/>
              <a:t>forskningsdata</a:t>
            </a:r>
            <a:r>
              <a:rPr lang="en-US" dirty="0" smtClean="0"/>
              <a:t> </a:t>
            </a:r>
            <a:r>
              <a:rPr lang="en-US" dirty="0" err="1" smtClean="0"/>
              <a:t>og</a:t>
            </a:r>
            <a:r>
              <a:rPr lang="en-US" dirty="0" smtClean="0"/>
              <a:t> data for </a:t>
            </a:r>
            <a:r>
              <a:rPr lang="en-US" dirty="0" err="1" smtClean="0"/>
              <a:t>forskning</a:t>
            </a:r>
            <a:r>
              <a:rPr lang="en-US" dirty="0" smtClean="0"/>
              <a:t>: </a:t>
            </a:r>
            <a:r>
              <a:rPr lang="en-US" dirty="0" err="1" smtClean="0"/>
              <a:t>Kunnskapsgrunnlag</a:t>
            </a:r>
            <a:r>
              <a:rPr lang="en-US" dirty="0" smtClean="0"/>
              <a:t> </a:t>
            </a:r>
            <a:r>
              <a:rPr lang="en-US" dirty="0" err="1" smtClean="0"/>
              <a:t>til</a:t>
            </a:r>
            <a:r>
              <a:rPr lang="en-US" dirty="0" smtClean="0"/>
              <a:t> KDs </a:t>
            </a:r>
            <a:r>
              <a:rPr lang="en-US" dirty="0" err="1" smtClean="0"/>
              <a:t>arbeid</a:t>
            </a:r>
            <a:r>
              <a:rPr lang="en-US" dirty="0" smtClean="0"/>
              <a:t> med en </a:t>
            </a:r>
            <a:r>
              <a:rPr lang="en-US" dirty="0" err="1" smtClean="0"/>
              <a:t>nasjonal</a:t>
            </a:r>
            <a:r>
              <a:rPr lang="en-US" dirty="0" smtClean="0"/>
              <a:t> </a:t>
            </a:r>
            <a:r>
              <a:rPr lang="en-US" dirty="0" err="1" smtClean="0"/>
              <a:t>strategi</a:t>
            </a:r>
            <a:r>
              <a:rPr lang="en-US" dirty="0" smtClean="0"/>
              <a:t> for </a:t>
            </a:r>
            <a:r>
              <a:rPr lang="en-US" dirty="0" err="1" smtClean="0"/>
              <a:t>tilgjengeliggjøring</a:t>
            </a:r>
            <a:r>
              <a:rPr lang="en-US" dirty="0" smtClean="0"/>
              <a:t> </a:t>
            </a:r>
            <a:r>
              <a:rPr lang="en-US" dirty="0" err="1" smtClean="0"/>
              <a:t>av</a:t>
            </a:r>
            <a:r>
              <a:rPr lang="en-US" dirty="0" smtClean="0"/>
              <a:t> data. ISBN: 978-82-12-03566-9</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DAMVAD (2014) Sharing and archiving of publicly funded</a:t>
            </a:r>
            <a:r>
              <a:rPr lang="en-US" baseline="0" dirty="0" smtClean="0"/>
              <a:t> research data: Report to the Research Council of Norway. 11/04/14. </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Forskningsrådet</a:t>
            </a:r>
            <a:r>
              <a:rPr lang="en-US" dirty="0" smtClean="0"/>
              <a:t> </a:t>
            </a:r>
            <a:r>
              <a:rPr lang="en-US" dirty="0" err="1" smtClean="0"/>
              <a:t>forventer</a:t>
            </a:r>
            <a:r>
              <a:rPr lang="en-US" dirty="0" smtClean="0"/>
              <a:t> at </a:t>
            </a:r>
            <a:r>
              <a:rPr lang="en-US" dirty="0" err="1" smtClean="0"/>
              <a:t>alle</a:t>
            </a:r>
            <a:r>
              <a:rPr lang="en-US" dirty="0" smtClean="0"/>
              <a:t> </a:t>
            </a:r>
            <a:r>
              <a:rPr lang="en-US" dirty="0" err="1" smtClean="0"/>
              <a:t>forskningsdata</a:t>
            </a:r>
            <a:r>
              <a:rPr lang="en-US" dirty="0" smtClean="0"/>
              <a:t> </a:t>
            </a:r>
            <a:r>
              <a:rPr lang="en-US" dirty="0" err="1" smtClean="0"/>
              <a:t>i</a:t>
            </a:r>
            <a:r>
              <a:rPr lang="en-US" dirty="0" smtClean="0"/>
              <a:t> </a:t>
            </a:r>
            <a:r>
              <a:rPr lang="en-US" dirty="0" err="1" smtClean="0"/>
              <a:t>prosjekter</a:t>
            </a:r>
            <a:r>
              <a:rPr lang="en-US" dirty="0" smtClean="0"/>
              <a:t> </a:t>
            </a:r>
            <a:r>
              <a:rPr lang="en-US" dirty="0" err="1" smtClean="0"/>
              <a:t>finansiert</a:t>
            </a:r>
            <a:r>
              <a:rPr lang="en-US" dirty="0" smtClean="0"/>
              <a:t> </a:t>
            </a:r>
            <a:r>
              <a:rPr lang="en-US" dirty="0" err="1" smtClean="0"/>
              <a:t>av</a:t>
            </a:r>
            <a:r>
              <a:rPr lang="en-US" dirty="0" smtClean="0"/>
              <a:t> </a:t>
            </a:r>
            <a:r>
              <a:rPr lang="en-US" dirty="0" err="1" smtClean="0"/>
              <a:t>Forskningsrådet</a:t>
            </a:r>
            <a:r>
              <a:rPr lang="en-US" dirty="0" smtClean="0"/>
              <a:t>, </a:t>
            </a:r>
            <a:r>
              <a:rPr lang="en-US" dirty="0" err="1" smtClean="0"/>
              <a:t>er</a:t>
            </a:r>
            <a:r>
              <a:rPr lang="en-US" dirty="0" smtClean="0"/>
              <a:t> </a:t>
            </a:r>
            <a:r>
              <a:rPr lang="en-US" dirty="0" err="1" smtClean="0"/>
              <a:t>åpent</a:t>
            </a:r>
            <a:r>
              <a:rPr lang="en-US" dirty="0" smtClean="0"/>
              <a:t> </a:t>
            </a:r>
            <a:r>
              <a:rPr lang="en-US" dirty="0" err="1" smtClean="0"/>
              <a:t>tilgjengelig</a:t>
            </a:r>
            <a:r>
              <a:rPr lang="en-US" dirty="0" smtClean="0"/>
              <a:t>. I </a:t>
            </a:r>
            <a:r>
              <a:rPr lang="en-US" dirty="0" err="1" smtClean="0"/>
              <a:t>noen</a:t>
            </a:r>
            <a:r>
              <a:rPr lang="en-US" dirty="0" smtClean="0"/>
              <a:t> </a:t>
            </a:r>
            <a:r>
              <a:rPr lang="en-US" dirty="0" err="1" smtClean="0"/>
              <a:t>tilfeller</a:t>
            </a:r>
            <a:r>
              <a:rPr lang="en-US" dirty="0" smtClean="0"/>
              <a:t> </a:t>
            </a:r>
            <a:r>
              <a:rPr lang="en-US" dirty="0" err="1" smtClean="0"/>
              <a:t>kan</a:t>
            </a:r>
            <a:r>
              <a:rPr lang="en-US" dirty="0" smtClean="0"/>
              <a:t> </a:t>
            </a:r>
            <a:r>
              <a:rPr lang="en-US" dirty="0" err="1" smtClean="0"/>
              <a:t>det</a:t>
            </a:r>
            <a:r>
              <a:rPr lang="en-US" dirty="0" smtClean="0"/>
              <a:t> </a:t>
            </a:r>
            <a:r>
              <a:rPr lang="en-US" dirty="0" err="1" smtClean="0"/>
              <a:t>likevel</a:t>
            </a:r>
            <a:r>
              <a:rPr lang="en-US" dirty="0" smtClean="0"/>
              <a:t> </a:t>
            </a:r>
            <a:r>
              <a:rPr lang="en-US" dirty="0" err="1" smtClean="0"/>
              <a:t>være</a:t>
            </a:r>
            <a:r>
              <a:rPr lang="en-US" dirty="0" smtClean="0"/>
              <a:t> </a:t>
            </a:r>
            <a:r>
              <a:rPr lang="en-US" dirty="0" err="1" smtClean="0"/>
              <a:t>gode</a:t>
            </a:r>
            <a:r>
              <a:rPr lang="en-US" dirty="0" smtClean="0"/>
              <a:t> </a:t>
            </a:r>
            <a:r>
              <a:rPr lang="en-US" dirty="0" err="1" smtClean="0"/>
              <a:t>grunner</a:t>
            </a:r>
            <a:r>
              <a:rPr lang="en-US" dirty="0" smtClean="0"/>
              <a:t> </a:t>
            </a:r>
            <a:r>
              <a:rPr lang="en-US" dirty="0" err="1" smtClean="0"/>
              <a:t>til</a:t>
            </a:r>
            <a:r>
              <a:rPr lang="en-US" dirty="0" smtClean="0"/>
              <a:t> at </a:t>
            </a:r>
            <a:r>
              <a:rPr lang="en-US" dirty="0" err="1" smtClean="0"/>
              <a:t>ikke</a:t>
            </a:r>
            <a:r>
              <a:rPr lang="en-US" dirty="0" smtClean="0"/>
              <a:t> </a:t>
            </a:r>
            <a:r>
              <a:rPr lang="en-US" dirty="0" err="1" smtClean="0"/>
              <a:t>alle</a:t>
            </a:r>
            <a:r>
              <a:rPr lang="en-US" dirty="0" smtClean="0"/>
              <a:t> </a:t>
            </a:r>
            <a:r>
              <a:rPr lang="en-US" dirty="0" err="1" smtClean="0"/>
              <a:t>er</a:t>
            </a:r>
            <a:r>
              <a:rPr lang="en-US" dirty="0" smtClean="0"/>
              <a:t> </a:t>
            </a:r>
            <a:r>
              <a:rPr lang="en-US" dirty="0" err="1" smtClean="0"/>
              <a:t>åpne</a:t>
            </a: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www.forskningsradet.no</a:t>
            </a:r>
            <a:r>
              <a:rPr lang="en-US" dirty="0" smtClean="0"/>
              <a:t>/no/</a:t>
            </a:r>
            <a:r>
              <a:rPr lang="en-US" dirty="0" err="1" smtClean="0"/>
              <a:t>Apen_tilgang</a:t>
            </a:r>
            <a:r>
              <a:rPr lang="en-US" dirty="0" smtClean="0"/>
              <a:t>/1254001019169</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www.forskningsradet.no</a:t>
            </a:r>
            <a:r>
              <a:rPr lang="en-US" dirty="0" smtClean="0"/>
              <a:t>/no/</a:t>
            </a:r>
            <a:r>
              <a:rPr lang="en-US" dirty="0" err="1" smtClean="0"/>
              <a:t>Artikkel</a:t>
            </a:r>
            <a:r>
              <a:rPr lang="en-US" dirty="0" smtClean="0"/>
              <a:t>/</a:t>
            </a:r>
            <a:r>
              <a:rPr lang="en-US" dirty="0" err="1" smtClean="0"/>
              <a:t>Apen_tilgang_til_forskningsdata</a:t>
            </a:r>
            <a:r>
              <a:rPr lang="en-US" dirty="0" smtClean="0"/>
              <a:t>/1254001013535</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Kunnskapsdepartementet (2016) Nasjonale </a:t>
            </a:r>
            <a:r>
              <a:rPr lang="en-US" dirty="0" err="1" smtClean="0"/>
              <a:t>retningslinjer</a:t>
            </a:r>
            <a:r>
              <a:rPr lang="en-US" dirty="0" smtClean="0"/>
              <a:t> for </a:t>
            </a:r>
            <a:r>
              <a:rPr lang="en-US" dirty="0" err="1" smtClean="0"/>
              <a:t>åpen</a:t>
            </a:r>
            <a:r>
              <a:rPr lang="en-US" dirty="0" smtClean="0"/>
              <a:t> </a:t>
            </a:r>
            <a:r>
              <a:rPr lang="en-US" dirty="0" err="1" smtClean="0"/>
              <a:t>tilgang</a:t>
            </a:r>
            <a:r>
              <a:rPr lang="en-US" dirty="0" smtClean="0"/>
              <a:t> </a:t>
            </a:r>
            <a:r>
              <a:rPr lang="en-US" dirty="0" err="1" smtClean="0"/>
              <a:t>til</a:t>
            </a:r>
            <a:r>
              <a:rPr lang="en-US" dirty="0" smtClean="0"/>
              <a:t> </a:t>
            </a:r>
            <a:r>
              <a:rPr lang="en-US" dirty="0" err="1" smtClean="0"/>
              <a:t>forskningsdata</a:t>
            </a:r>
            <a:r>
              <a:rPr lang="en-US" dirty="0" smtClean="0"/>
              <a:t>: Rapport </a:t>
            </a:r>
            <a:r>
              <a:rPr lang="en-US" dirty="0" err="1" smtClean="0"/>
              <a:t>til</a:t>
            </a:r>
            <a:r>
              <a:rPr lang="en-US" dirty="0" smtClean="0"/>
              <a:t> Kunnskapsdepartementet 14.06.2016.</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www.regjeringen.no</a:t>
            </a:r>
            <a:r>
              <a:rPr lang="en-US" dirty="0" smtClean="0"/>
              <a:t>/</a:t>
            </a:r>
            <a:r>
              <a:rPr lang="en-US" dirty="0" err="1" smtClean="0"/>
              <a:t>contentassets</a:t>
            </a:r>
            <a:r>
              <a:rPr lang="en-US" dirty="0" smtClean="0"/>
              <a:t>/72e9794a183647e5b53ec39ba8cf516a/rapport-nasjonale-retningslinjer-for-apen-tilgang-til-forskningsresultater.pdf</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UiO open data</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www.uio.no</a:t>
            </a:r>
            <a:r>
              <a:rPr lang="en-US" dirty="0" smtClean="0"/>
              <a:t>/</a:t>
            </a:r>
            <a:r>
              <a:rPr lang="en-US" dirty="0" err="1" smtClean="0"/>
              <a:t>om</a:t>
            </a:r>
            <a:r>
              <a:rPr lang="en-US" dirty="0" smtClean="0"/>
              <a:t>/</a:t>
            </a:r>
            <a:r>
              <a:rPr lang="en-US" dirty="0" err="1" smtClean="0"/>
              <a:t>aktuelt</a:t>
            </a:r>
            <a:r>
              <a:rPr lang="en-US" dirty="0" smtClean="0"/>
              <a:t>/</a:t>
            </a:r>
            <a:r>
              <a:rPr lang="en-US" dirty="0" err="1" smtClean="0"/>
              <a:t>rektors-blogg</a:t>
            </a:r>
            <a:r>
              <a:rPr lang="en-US" dirty="0" smtClean="0"/>
              <a:t>/2017/</a:t>
            </a:r>
            <a:r>
              <a:rPr lang="en-US" dirty="0" err="1" smtClean="0"/>
              <a:t>hvordan</a:t>
            </a:r>
            <a:r>
              <a:rPr lang="en-US" dirty="0" smtClean="0"/>
              <a:t>-</a:t>
            </a:r>
            <a:r>
              <a:rPr lang="en-US" dirty="0" err="1" smtClean="0"/>
              <a:t>behandler</a:t>
            </a:r>
            <a:r>
              <a:rPr lang="en-US" dirty="0" smtClean="0"/>
              <a:t>-vi-</a:t>
            </a:r>
            <a:r>
              <a:rPr lang="en-US" dirty="0" err="1" smtClean="0"/>
              <a:t>forskningsdata.html</a:t>
            </a:r>
            <a:endParaRPr lang="en-US"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62</a:t>
            </a:fld>
            <a:endParaRPr lang="en-US"/>
          </a:p>
        </p:txBody>
      </p:sp>
    </p:spTree>
    <p:extLst>
      <p:ext uri="{BB962C8B-B14F-4D97-AF65-F5344CB8AC3E}">
        <p14:creationId xmlns:p14="http://schemas.microsoft.com/office/powerpoint/2010/main" val="35646855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Kunnskapsdepartementet (2016) Nasjonale </a:t>
            </a:r>
            <a:r>
              <a:rPr lang="en-US" dirty="0" err="1" smtClean="0"/>
              <a:t>retningslinjer</a:t>
            </a:r>
            <a:r>
              <a:rPr lang="en-US" dirty="0" smtClean="0"/>
              <a:t> for </a:t>
            </a:r>
            <a:r>
              <a:rPr lang="en-US" dirty="0" err="1" smtClean="0"/>
              <a:t>åpen</a:t>
            </a:r>
            <a:r>
              <a:rPr lang="en-US" dirty="0" smtClean="0"/>
              <a:t> </a:t>
            </a:r>
            <a:r>
              <a:rPr lang="en-US" dirty="0" err="1" smtClean="0"/>
              <a:t>tilgang</a:t>
            </a:r>
            <a:r>
              <a:rPr lang="en-US" dirty="0" smtClean="0"/>
              <a:t> </a:t>
            </a:r>
            <a:r>
              <a:rPr lang="en-US" dirty="0" err="1" smtClean="0"/>
              <a:t>til</a:t>
            </a:r>
            <a:r>
              <a:rPr lang="en-US" dirty="0" smtClean="0"/>
              <a:t> </a:t>
            </a:r>
            <a:r>
              <a:rPr lang="en-US" dirty="0" err="1" smtClean="0"/>
              <a:t>forskningsresultater</a:t>
            </a:r>
            <a:r>
              <a:rPr lang="en-US" dirty="0" smtClean="0"/>
              <a:t>: Rapport </a:t>
            </a:r>
            <a:r>
              <a:rPr lang="en-US" dirty="0" err="1" smtClean="0"/>
              <a:t>til</a:t>
            </a:r>
            <a:r>
              <a:rPr lang="en-US" dirty="0" smtClean="0"/>
              <a:t> Kunnskapsdepartementet 14.06.2016.</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www.regjeringen.no</a:t>
            </a:r>
            <a:r>
              <a:rPr lang="en-US" dirty="0" smtClean="0"/>
              <a:t>/</a:t>
            </a:r>
            <a:r>
              <a:rPr lang="en-US" dirty="0" err="1" smtClean="0"/>
              <a:t>contentassets</a:t>
            </a:r>
            <a:r>
              <a:rPr lang="en-US" dirty="0" smtClean="0"/>
              <a:t>/72e9794a183647e5b53ec39ba8cf516a/rapport-nasjonale-retningslinjer-for-apen-tilgang-til-forskningsresultater.pdf</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b="1" dirty="0" smtClean="0"/>
              <a:t>EU - Competitiveness Council, 26-27/05/2016</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www.consilium.europa.eu</a:t>
            </a:r>
            <a:r>
              <a:rPr lang="en-US" dirty="0" smtClean="0"/>
              <a:t>/en/meetings/</a:t>
            </a:r>
            <a:r>
              <a:rPr lang="en-US" dirty="0" err="1" smtClean="0"/>
              <a:t>compet</a:t>
            </a:r>
            <a:r>
              <a:rPr lang="en-US" dirty="0" smtClean="0"/>
              <a:t>/2016/05/26-27/</a:t>
            </a:r>
          </a:p>
          <a:p>
            <a:r>
              <a:rPr lang="en-US" dirty="0" smtClean="0"/>
              <a:t>"Open Science is a topic which is very dear to our hearts. During the Netherlands presidency, we have aimed at bringing Europe to the forefront of global change and at leading the transition to a new way of doing research and science based on openness, big data and cloud computing."</a:t>
            </a:r>
            <a:r>
              <a:rPr lang="en-US" baseline="0" dirty="0" smtClean="0"/>
              <a:t> </a:t>
            </a:r>
            <a:r>
              <a:rPr lang="en-US" dirty="0" smtClean="0"/>
              <a:t>Sander Dekker, State Secretary of Education, Culture and Science of the Netherlands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Enserink</a:t>
            </a:r>
            <a:r>
              <a:rPr lang="en-US" dirty="0" smtClean="0"/>
              <a:t> M (2016) In dramatic </a:t>
            </a:r>
            <a:r>
              <a:rPr lang="en-US" dirty="0" err="1" smtClean="0"/>
              <a:t>stetement</a:t>
            </a:r>
            <a:r>
              <a:rPr lang="en-US" dirty="0" smtClean="0"/>
              <a:t>,</a:t>
            </a:r>
            <a:r>
              <a:rPr lang="en-US" baseline="0" dirty="0" smtClean="0"/>
              <a:t> European leaders call for 'immediate' open access to all scientific papers by 2020. Science </a:t>
            </a:r>
            <a:r>
              <a:rPr lang="tr-TR" dirty="0" smtClean="0"/>
              <a:t>May. 27, 2016,</a:t>
            </a:r>
            <a:r>
              <a:rPr lang="en-US" baseline="0" dirty="0" smtClean="0"/>
              <a:t> </a:t>
            </a:r>
            <a:r>
              <a:rPr lang="nl-NL" dirty="0" smtClean="0"/>
              <a:t>DOI: 10.1126/science.aag0577</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www.theguardian.com</a:t>
            </a:r>
            <a:r>
              <a:rPr lang="en-US" dirty="0" smtClean="0"/>
              <a:t>/science/2016/may/28/eu-ministers-2020-target-free-access-scientific-papers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EU INSPIRE Directive :: Infrastructure for spatial information in Europe</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inspire.ec.europa.eu</a:t>
            </a: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b="1" dirty="0" smtClean="0"/>
              <a:t>The INSPIRE Directive: a brief description</a:t>
            </a:r>
            <a:r>
              <a:rPr lang="en-US" b="0" dirty="0" smtClean="0"/>
              <a:t>:</a:t>
            </a:r>
            <a:r>
              <a:rPr lang="en-US" b="0" baseline="0" dirty="0" smtClean="0"/>
              <a:t> https://</a:t>
            </a:r>
            <a:r>
              <a:rPr lang="en-US" b="0" baseline="0" dirty="0" err="1" smtClean="0"/>
              <a:t>www.youtube.com</a:t>
            </a:r>
            <a:r>
              <a:rPr lang="en-US" b="0" baseline="0" dirty="0" smtClean="0"/>
              <a:t>/</a:t>
            </a:r>
            <a:r>
              <a:rPr lang="en-US" b="0" baseline="0" dirty="0" err="1" smtClean="0"/>
              <a:t>watch?v</a:t>
            </a:r>
            <a:r>
              <a:rPr lang="en-US" b="0" baseline="0" dirty="0" smtClean="0"/>
              <a:t>=xew6qI-6wNk</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2007-04-26, Directive 2007/2/EC of the European Parliament and of the Council of 14 March 2007 establishing an Infrastructure for Spatial Information in the European Community (INSPIRE) </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ec.europa.eu</a:t>
            </a:r>
            <a:r>
              <a:rPr lang="en-US" dirty="0" smtClean="0"/>
              <a:t>/research/</a:t>
            </a:r>
            <a:r>
              <a:rPr lang="en-US" dirty="0" err="1" smtClean="0"/>
              <a:t>openscience</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openAIRE.eu</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ec.europa.eu</a:t>
            </a:r>
            <a:r>
              <a:rPr lang="en-US" dirty="0" smtClean="0"/>
              <a:t>/research/press/2016/</a:t>
            </a:r>
            <a:r>
              <a:rPr lang="en-US" dirty="0" err="1" smtClean="0"/>
              <a:t>pdf</a:t>
            </a:r>
            <a:r>
              <a:rPr lang="en-US" dirty="0" smtClean="0"/>
              <a:t>/opendata-infographic_072016.pdf#view=</a:t>
            </a:r>
            <a:r>
              <a:rPr lang="en-US" dirty="0" err="1" smtClean="0"/>
              <a:t>fit&amp;pagemode</a:t>
            </a:r>
            <a:r>
              <a:rPr lang="en-US" dirty="0" smtClean="0"/>
              <a:t>=none</a:t>
            </a:r>
          </a:p>
          <a:p>
            <a:pPr marL="0" marR="0" indent="0" algn="l" defTabSz="520661"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63</a:t>
            </a:fld>
            <a:endParaRPr lang="en-US"/>
          </a:p>
        </p:txBody>
      </p:sp>
    </p:spTree>
    <p:extLst>
      <p:ext uri="{BB962C8B-B14F-4D97-AF65-F5344CB8AC3E}">
        <p14:creationId xmlns:p14="http://schemas.microsoft.com/office/powerpoint/2010/main" val="3564685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sz="1400" b="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Norway joined GBIF in February 2004</a:t>
            </a:r>
          </a:p>
          <a:p>
            <a:endParaRPr lang="en-US" dirty="0"/>
          </a:p>
        </p:txBody>
      </p:sp>
      <p:sp>
        <p:nvSpPr>
          <p:cNvPr id="4" name="Slide Number Placeholder 3"/>
          <p:cNvSpPr>
            <a:spLocks noGrp="1"/>
          </p:cNvSpPr>
          <p:nvPr>
            <p:ph type="sldNum" sz="quarter" idx="10"/>
          </p:nvPr>
        </p:nvSpPr>
        <p:spPr/>
        <p:txBody>
          <a:bodyPr/>
          <a:lstStyle/>
          <a:p>
            <a:fld id="{F19303DE-3E45-4DD3-9505-92EF4803EF97}" type="slidenum">
              <a:rPr lang="en-US" smtClean="0"/>
              <a:pPr/>
              <a:t>6</a:t>
            </a:fld>
            <a:endParaRPr lang="en-US"/>
          </a:p>
        </p:txBody>
      </p:sp>
    </p:spTree>
    <p:extLst>
      <p:ext uri="{BB962C8B-B14F-4D97-AF65-F5344CB8AC3E}">
        <p14:creationId xmlns:p14="http://schemas.microsoft.com/office/powerpoint/2010/main" val="21412305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b="1" dirty="0" smtClean="0"/>
              <a:t>Joint Declaration of Data Citation Principles - FINAL</a:t>
            </a:r>
          </a:p>
          <a:p>
            <a:r>
              <a:rPr lang="en-US" dirty="0" smtClean="0"/>
              <a:t>When citing please use:   Data Citation Synthesis Group: Joint Declaration of Data Citation Principles. </a:t>
            </a:r>
            <a:r>
              <a:rPr lang="en-US" dirty="0" err="1" smtClean="0"/>
              <a:t>Martone</a:t>
            </a:r>
            <a:r>
              <a:rPr lang="en-US" dirty="0" smtClean="0"/>
              <a:t> M. (ed.) San Diego CA: FORCE11; 2014 [</a:t>
            </a:r>
            <a:r>
              <a:rPr lang="en-US" dirty="0" smtClean="0">
                <a:hlinkClick r:id="rId3"/>
              </a:rPr>
              <a:t>/datacitation</a:t>
            </a:r>
            <a:r>
              <a:rPr lang="en-US" dirty="0" smtClean="0"/>
              <a:t>].</a:t>
            </a:r>
          </a:p>
          <a:p>
            <a:r>
              <a:rPr lang="en-US" b="1" dirty="0" smtClean="0">
                <a:hlinkClick r:id="rId4"/>
              </a:rPr>
              <a:t>Endorsement List</a:t>
            </a:r>
            <a:endParaRPr lang="en-US" b="1" dirty="0" smtClean="0"/>
          </a:p>
          <a:p>
            <a:r>
              <a:rPr lang="en-US" b="1" dirty="0" smtClean="0"/>
              <a:t>Preamble</a:t>
            </a:r>
          </a:p>
          <a:p>
            <a:r>
              <a:rPr lang="en-US" dirty="0" smtClean="0"/>
              <a:t>Sound, reproducible scholarship rests upon a foundation of robust, accessible data. For this to be so in practice as well as theory, data must be accorded due importance in the practice of scholarship and in the enduring scholarly record. In other words, data should be considered legitimate, citable products of research. Data citation, like the citation of other evidence and sources, is good research practice and is part of the scholarly ecosystem supporting data reuse.</a:t>
            </a:r>
          </a:p>
          <a:p>
            <a:r>
              <a:rPr lang="en-US" dirty="0" smtClean="0"/>
              <a:t>In support of this assertion, and to encourage good practice, we offer a set of guiding principles for data within scholarly literature, another dataset, or any other research object.</a:t>
            </a:r>
          </a:p>
          <a:p>
            <a:r>
              <a:rPr lang="en-US" dirty="0" smtClean="0"/>
              <a:t>These principles are the synthesis of work by a </a:t>
            </a:r>
            <a:r>
              <a:rPr lang="en-US" dirty="0" smtClean="0">
                <a:hlinkClick r:id="rId5"/>
              </a:rPr>
              <a:t>number of groups.</a:t>
            </a:r>
            <a:r>
              <a:rPr lang="en-US" dirty="0" smtClean="0"/>
              <a:t> As we move into the next phase, we welcome your participation and endorsement of these principles.</a:t>
            </a:r>
          </a:p>
          <a:p>
            <a:r>
              <a:rPr lang="en-US" b="1" dirty="0" smtClean="0"/>
              <a:t>--</a:t>
            </a:r>
          </a:p>
          <a:p>
            <a:r>
              <a:rPr lang="en-US" b="1" dirty="0" smtClean="0"/>
              <a:t>Principles</a:t>
            </a:r>
          </a:p>
          <a:p>
            <a:r>
              <a:rPr lang="en-US" dirty="0" smtClean="0"/>
              <a:t>The Data Citation Principles cover purpose, function and attributes of citations.  These principles recognize the dual necessity of creating citation practices that are both human understandable and machine-actionable.</a:t>
            </a:r>
          </a:p>
          <a:p>
            <a:r>
              <a:rPr lang="en-US" dirty="0" smtClean="0"/>
              <a:t>These citation principles are not comprehensive recommendations for data stewardship.  And, as practices vary across communities and technologies will evolve over time, we do not include recommendations for specific implementations, but encourage communities to develop practices and tools that embody these principles.</a:t>
            </a:r>
          </a:p>
          <a:p>
            <a:r>
              <a:rPr lang="en-US" dirty="0" smtClean="0"/>
              <a:t>The principles are grouped so as to facilitate understanding, rather than according to any perceived criteria of importance.</a:t>
            </a:r>
          </a:p>
          <a:p>
            <a:r>
              <a:rPr lang="en-US" b="1" dirty="0" smtClean="0">
                <a:effectLst/>
              </a:rPr>
              <a:t>1. Importance</a:t>
            </a:r>
          </a:p>
          <a:p>
            <a:r>
              <a:rPr lang="en-US" dirty="0" smtClean="0">
                <a:effectLst/>
              </a:rPr>
              <a:t>Data should be considered legitimate, citable products of research. Data citations should be accorded the same importance in the scholarly record as citations of other research objects, such as publications[</a:t>
            </a:r>
            <a:r>
              <a:rPr lang="en-US" dirty="0" smtClean="0">
                <a:effectLst/>
                <a:hlinkClick r:id="rId6"/>
              </a:rPr>
              <a:t>1</a:t>
            </a:r>
            <a:r>
              <a:rPr lang="en-US" dirty="0" smtClean="0">
                <a:effectLst/>
              </a:rPr>
              <a:t>].</a:t>
            </a:r>
            <a:endParaRPr lang="en-US" b="1" dirty="0" smtClean="0">
              <a:effectLst/>
            </a:endParaRPr>
          </a:p>
          <a:p>
            <a:r>
              <a:rPr lang="en-US" b="1" dirty="0" smtClean="0">
                <a:effectLst/>
              </a:rPr>
              <a:t>2. Credit and Attribution</a:t>
            </a:r>
          </a:p>
          <a:p>
            <a:r>
              <a:rPr lang="en-US" dirty="0" smtClean="0">
                <a:effectLst/>
              </a:rPr>
              <a:t>Data citations should facilitate giving scholarly credit and normative and legal attribution to all contributors to the data, recognizing that a single style or mechanism of attribution may not be applicable to all data[</a:t>
            </a:r>
            <a:r>
              <a:rPr lang="en-US" dirty="0" smtClean="0">
                <a:effectLst/>
                <a:hlinkClick r:id="rId6"/>
              </a:rPr>
              <a:t>2</a:t>
            </a:r>
            <a:r>
              <a:rPr lang="en-US" dirty="0" smtClean="0">
                <a:effectLst/>
              </a:rPr>
              <a:t>].</a:t>
            </a:r>
          </a:p>
          <a:p>
            <a:r>
              <a:rPr lang="en-US" b="1" dirty="0" smtClean="0">
                <a:effectLst/>
              </a:rPr>
              <a:t>3. Evidence</a:t>
            </a:r>
          </a:p>
          <a:p>
            <a:r>
              <a:rPr lang="en-US" dirty="0" smtClean="0">
                <a:effectLst/>
              </a:rPr>
              <a:t>In scholarly literature, whenever and wherever a claim relies upon data, the corresponding data should be cited[</a:t>
            </a:r>
            <a:r>
              <a:rPr lang="en-US" dirty="0" smtClean="0">
                <a:effectLst/>
                <a:hlinkClick r:id="rId6"/>
              </a:rPr>
              <a:t>3</a:t>
            </a:r>
            <a:r>
              <a:rPr lang="en-US" dirty="0" smtClean="0">
                <a:effectLst/>
              </a:rPr>
              <a:t>].</a:t>
            </a:r>
          </a:p>
          <a:p>
            <a:r>
              <a:rPr lang="en-US" b="1" dirty="0" smtClean="0">
                <a:effectLst/>
              </a:rPr>
              <a:t>4. Unique Identification</a:t>
            </a:r>
          </a:p>
          <a:p>
            <a:r>
              <a:rPr lang="en-US" dirty="0" smtClean="0">
                <a:effectLst/>
              </a:rPr>
              <a:t>A data citation should include a persistent method for identification that is machine actionable, globally unique, and widely used by a community[</a:t>
            </a:r>
            <a:r>
              <a:rPr lang="en-US" dirty="0" smtClean="0">
                <a:effectLst/>
                <a:hlinkClick r:id="rId6"/>
              </a:rPr>
              <a:t>4</a:t>
            </a:r>
            <a:r>
              <a:rPr lang="en-US" dirty="0" smtClean="0">
                <a:effectLst/>
              </a:rPr>
              <a:t>].</a:t>
            </a:r>
          </a:p>
          <a:p>
            <a:r>
              <a:rPr lang="en-US" b="1" dirty="0" smtClean="0">
                <a:effectLst/>
              </a:rPr>
              <a:t>5. Access</a:t>
            </a:r>
          </a:p>
          <a:p>
            <a:r>
              <a:rPr lang="en-US" dirty="0" smtClean="0">
                <a:effectLst/>
              </a:rPr>
              <a:t>Data citations should facilitate access to the data themselves and to such associated metadata, documentation, code, and other materials, as are necessary for both humans and machines to make informed use of the referenced data[</a:t>
            </a:r>
            <a:r>
              <a:rPr lang="en-US" dirty="0" smtClean="0">
                <a:effectLst/>
                <a:hlinkClick r:id="rId6"/>
              </a:rPr>
              <a:t>5</a:t>
            </a:r>
            <a:r>
              <a:rPr lang="en-US" dirty="0" smtClean="0">
                <a:effectLst/>
              </a:rPr>
              <a:t>].</a:t>
            </a:r>
          </a:p>
          <a:p>
            <a:r>
              <a:rPr lang="en-US" b="1" dirty="0" smtClean="0">
                <a:effectLst/>
              </a:rPr>
              <a:t>6. Persistence</a:t>
            </a:r>
          </a:p>
          <a:p>
            <a:r>
              <a:rPr lang="en-US" dirty="0" smtClean="0">
                <a:effectLst/>
              </a:rPr>
              <a:t>Unique identifiers, and metadata describing the data, and its disposition, should persist -- even beyond the lifespan of the data they describe[</a:t>
            </a:r>
            <a:r>
              <a:rPr lang="en-US" dirty="0" smtClean="0">
                <a:effectLst/>
                <a:hlinkClick r:id="rId6"/>
              </a:rPr>
              <a:t>6</a:t>
            </a:r>
            <a:r>
              <a:rPr lang="en-US" dirty="0" smtClean="0">
                <a:effectLst/>
              </a:rPr>
              <a:t>].</a:t>
            </a:r>
          </a:p>
          <a:p>
            <a:r>
              <a:rPr lang="en-US" b="1" dirty="0" smtClean="0">
                <a:effectLst/>
              </a:rPr>
              <a:t>7. Specificity and Verifiability</a:t>
            </a:r>
          </a:p>
          <a:p>
            <a:r>
              <a:rPr lang="en-US" dirty="0" smtClean="0">
                <a:effectLst/>
              </a:rPr>
              <a:t>Data citations should facilitate identification of, access to, and verification of the specific data that support a claim. Citations or citation metadata should include information about provenance and fixity sufficient to facilitate </a:t>
            </a:r>
            <a:r>
              <a:rPr lang="en-US" dirty="0" err="1" smtClean="0">
                <a:effectLst/>
              </a:rPr>
              <a:t>verfiying</a:t>
            </a:r>
            <a:r>
              <a:rPr lang="en-US" dirty="0" smtClean="0">
                <a:effectLst/>
              </a:rPr>
              <a:t> that the specific </a:t>
            </a:r>
            <a:r>
              <a:rPr lang="en-US" dirty="0" err="1" smtClean="0">
                <a:effectLst/>
              </a:rPr>
              <a:t>timeslice</a:t>
            </a:r>
            <a:r>
              <a:rPr lang="en-US" dirty="0" smtClean="0">
                <a:effectLst/>
              </a:rPr>
              <a:t>, version and/or granular portion of data retrieved subsequently is the same as was originally cited[</a:t>
            </a:r>
            <a:r>
              <a:rPr lang="en-US" dirty="0" smtClean="0">
                <a:effectLst/>
                <a:hlinkClick r:id="rId6"/>
              </a:rPr>
              <a:t>7</a:t>
            </a:r>
            <a:r>
              <a:rPr lang="en-US" dirty="0" smtClean="0">
                <a:effectLst/>
              </a:rPr>
              <a:t>].</a:t>
            </a:r>
          </a:p>
          <a:p>
            <a:r>
              <a:rPr lang="en-US" b="1" dirty="0" smtClean="0">
                <a:effectLst/>
              </a:rPr>
              <a:t>8. Interoperability and Flexibility</a:t>
            </a:r>
          </a:p>
          <a:p>
            <a:r>
              <a:rPr lang="en-US" dirty="0" smtClean="0">
                <a:effectLst/>
              </a:rPr>
              <a:t>Data citation methods should be sufficiently flexible to accommodate the variant practices among communities, but should not differ so much that they compromise interoperability of data citation practices across communities[</a:t>
            </a:r>
            <a:r>
              <a:rPr lang="en-US" dirty="0" smtClean="0">
                <a:effectLst/>
                <a:hlinkClick r:id="rId6"/>
              </a:rPr>
              <a:t>8</a:t>
            </a:r>
            <a:r>
              <a:rPr lang="en-US" dirty="0" smtClean="0">
                <a:effectLst/>
              </a:rPr>
              <a:t>].</a:t>
            </a:r>
          </a:p>
          <a:p>
            <a:r>
              <a:rPr lang="en-US" dirty="0" smtClean="0"/>
              <a:t>When citing this document please use:   Data Citation Synthesis Group: Joint Declaration of Data Citation Principles. </a:t>
            </a:r>
            <a:r>
              <a:rPr lang="en-US" dirty="0" err="1" smtClean="0"/>
              <a:t>Martone</a:t>
            </a:r>
            <a:r>
              <a:rPr lang="en-US" dirty="0" smtClean="0"/>
              <a:t> M. (ed.) San Diego CA: FORCE11; 2014 [</a:t>
            </a:r>
            <a:r>
              <a:rPr lang="en-US" dirty="0" smtClean="0">
                <a:hlinkClick r:id="rId7"/>
              </a:rPr>
              <a:t>https://www.force11.org/group/joint-declaration-data-citation-principles-final</a:t>
            </a:r>
            <a:r>
              <a:rPr lang="en-US" dirty="0" smtClean="0"/>
              <a:t>].</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64</a:t>
            </a:fld>
            <a:endParaRPr lang="en-US"/>
          </a:p>
        </p:txBody>
      </p:sp>
    </p:spTree>
    <p:extLst>
      <p:ext uri="{BB962C8B-B14F-4D97-AF65-F5344CB8AC3E}">
        <p14:creationId xmlns:p14="http://schemas.microsoft.com/office/powerpoint/2010/main" val="1131085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596" rtl="0" eaLnBrk="1" fontAlgn="auto" latinLnBrk="0" hangingPunct="1">
              <a:lnSpc>
                <a:spcPct val="100000"/>
              </a:lnSpc>
              <a:spcBef>
                <a:spcPts val="0"/>
              </a:spcBef>
              <a:spcAft>
                <a:spcPts val="0"/>
              </a:spcAft>
              <a:buClrTx/>
              <a:buSzTx/>
              <a:buFontTx/>
              <a:buNone/>
              <a:tabLst/>
              <a:defRPr/>
            </a:pPr>
            <a:r>
              <a:rPr lang="en-GB" dirty="0" smtClean="0"/>
              <a:t>Slide source: OpenAIRE</a:t>
            </a:r>
            <a:r>
              <a:rPr lang="en-GB" baseline="0" dirty="0" smtClean="0"/>
              <a:t> &amp; </a:t>
            </a:r>
            <a:r>
              <a:rPr lang="en-GB" dirty="0" smtClean="0"/>
              <a:t>EUDAT, Research data management, CC-BY-4.0 Tony Ross-</a:t>
            </a:r>
            <a:r>
              <a:rPr lang="en-GB" dirty="0" err="1" smtClean="0"/>
              <a:t>Hellauer</a:t>
            </a:r>
            <a:r>
              <a:rPr lang="en-GB" dirty="0" smtClean="0"/>
              <a:t> (OpenAIRE) and Sarah Jones (EUDAT), http://</a:t>
            </a:r>
            <a:r>
              <a:rPr lang="en-GB" dirty="0" err="1" smtClean="0"/>
              <a:t>www.slideshare.net</a:t>
            </a:r>
            <a:r>
              <a:rPr lang="en-GB" dirty="0" smtClean="0"/>
              <a:t>/EUDAT/research-data-management-introduction-</a:t>
            </a:r>
            <a:r>
              <a:rPr lang="en-GB" dirty="0" err="1" smtClean="0"/>
              <a:t>eudatopen</a:t>
            </a:r>
            <a:r>
              <a:rPr lang="en-GB" dirty="0" smtClean="0"/>
              <a:t>-</a:t>
            </a:r>
            <a:r>
              <a:rPr lang="en-GB" dirty="0" err="1" smtClean="0"/>
              <a:t>aire</a:t>
            </a:r>
            <a:r>
              <a:rPr lang="en-GB" dirty="0" smtClean="0"/>
              <a:t>-webinar</a:t>
            </a:r>
          </a:p>
          <a:p>
            <a:pPr marL="0" marR="0" indent="0" algn="l" defTabSz="520596" rtl="0" eaLnBrk="1" fontAlgn="auto" latinLnBrk="0" hangingPunct="1">
              <a:lnSpc>
                <a:spcPct val="100000"/>
              </a:lnSpc>
              <a:spcBef>
                <a:spcPts val="0"/>
              </a:spcBef>
              <a:spcAft>
                <a:spcPts val="0"/>
              </a:spcAft>
              <a:buClrTx/>
              <a:buSzTx/>
              <a:buFontTx/>
              <a:buNone/>
              <a:tabLst/>
              <a:defRPr/>
            </a:pPr>
            <a:r>
              <a:rPr lang="en-GB" dirty="0" smtClean="0"/>
              <a:t>Wilkinson, M. D. et al. (2016) The FAIR Guiding Principles for scientific data management and stewardship. Sci. Data 3:160018 [doi:10.1038/sdata.2016.18]</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65</a:t>
            </a:fld>
            <a:endParaRPr lang="en-US"/>
          </a:p>
        </p:txBody>
      </p:sp>
    </p:spTree>
    <p:extLst>
      <p:ext uri="{BB962C8B-B14F-4D97-AF65-F5344CB8AC3E}">
        <p14:creationId xmlns:p14="http://schemas.microsoft.com/office/powerpoint/2010/main" val="6479336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Semantic technologies for integrating different types of PGRFA </a:t>
            </a:r>
            <a:r>
              <a:rPr lang="en-US" baseline="0" dirty="0" smtClean="0"/>
              <a:t>information (genebank collections and accessions, phenotypic trait data, and molecular data) are well advanced. More efforts will be needed to advance organizational and institutional uptake for these types of data structures to realize their potential.</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66</a:t>
            </a:fld>
            <a:endParaRPr lang="en-US"/>
          </a:p>
        </p:txBody>
      </p:sp>
    </p:spTree>
    <p:extLst>
      <p:ext uri="{BB962C8B-B14F-4D97-AF65-F5344CB8AC3E}">
        <p14:creationId xmlns:p14="http://schemas.microsoft.com/office/powerpoint/2010/main" val="560157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"The new availability of huge amounts of data, along with the statistical tools to crunch these numbers, offers a whole new way of understanding the world. Correlation supersedes causation, and science can advance even without coherent models, unified theories, or really any mechanistic explanation at all." </a:t>
            </a:r>
            <a:r>
              <a:rPr lang="en-US" b="0" dirty="0" smtClean="0"/>
              <a:t>Chris Anderson (2008)</a:t>
            </a:r>
            <a:r>
              <a:rPr lang="en-US" b="0" baseline="0" dirty="0" smtClean="0"/>
              <a:t> the End of Theory: The data deluge makes the scientific method obsolete. WIRED Magazine 16.07</a:t>
            </a:r>
          </a:p>
          <a:p>
            <a:endParaRPr lang="en-US" b="0" baseline="0" dirty="0" smtClean="0"/>
          </a:p>
          <a:p>
            <a:endParaRPr lang="en-US" b="0" dirty="0" smtClean="0"/>
          </a:p>
          <a:p>
            <a:r>
              <a:rPr lang="en-US" dirty="0" err="1" smtClean="0"/>
              <a:t>Pigliucci</a:t>
            </a:r>
            <a:r>
              <a:rPr lang="en-US" dirty="0" smtClean="0"/>
              <a:t> M (2009) The end of theory in science? EMBO Reports 10(6). </a:t>
            </a:r>
            <a:r>
              <a:rPr lang="pt-BR" dirty="0" smtClean="0"/>
              <a:t>doi:10.1038/embor.2009.111</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67</a:t>
            </a:fld>
            <a:endParaRPr lang="en-US"/>
          </a:p>
        </p:txBody>
      </p:sp>
    </p:spTree>
    <p:extLst>
      <p:ext uri="{BB962C8B-B14F-4D97-AF65-F5344CB8AC3E}">
        <p14:creationId xmlns:p14="http://schemas.microsoft.com/office/powerpoint/2010/main" val="3774897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"We are increasingly relying on machines that derive conclusions from models that they themselves have created, models that are often beyond human comprehension, models that “think” about the world differently than we do."</a:t>
            </a:r>
          </a:p>
          <a:p>
            <a:r>
              <a:rPr lang="en-US" dirty="0" smtClean="0"/>
              <a:t>David Weinberger (2017)</a:t>
            </a:r>
            <a:r>
              <a:rPr lang="en-US" baseline="0" dirty="0" smtClean="0"/>
              <a:t> Alien Knowledge: When machines justify knowledge. Backchannel blog, https://</a:t>
            </a:r>
            <a:r>
              <a:rPr lang="en-US" baseline="0" dirty="0" err="1" smtClean="0"/>
              <a:t>backchannel.com</a:t>
            </a:r>
            <a:r>
              <a:rPr lang="en-US" baseline="0" dirty="0" smtClean="0"/>
              <a:t>/our-machines-now-have-knowledge-well-never-understand-857a479dcc0e </a:t>
            </a:r>
            <a:endParaRPr lang="en-US" dirty="0" smtClean="0"/>
          </a:p>
          <a:p>
            <a:r>
              <a:rPr lang="en-US" dirty="0" smtClean="0"/>
              <a:t>--</a:t>
            </a:r>
          </a:p>
          <a:p>
            <a:r>
              <a:rPr lang="en-US" dirty="0" smtClean="0"/>
              <a:t>"The new availability of huge amounts of data, along with the statistical tools to crunch these numbers, offers a whole new way of understanding the world. Correlation supersedes causation, and science can advance even without coherent models, unified theories, or really any mechanistic explanation at all." </a:t>
            </a:r>
            <a:r>
              <a:rPr lang="en-US" b="0" dirty="0" smtClean="0"/>
              <a:t>Chris Anderson (2008)</a:t>
            </a:r>
            <a:r>
              <a:rPr lang="en-US" b="0" baseline="0" dirty="0" smtClean="0"/>
              <a:t> the End of Theory: The data deluge makes the scientific method obsolete. WIRED Magazine 16.07</a:t>
            </a:r>
          </a:p>
          <a:p>
            <a:endParaRPr lang="en-US" b="0" baseline="0"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68</a:t>
            </a:fld>
            <a:endParaRPr lang="en-US"/>
          </a:p>
        </p:txBody>
      </p:sp>
    </p:spTree>
    <p:extLst>
      <p:ext uri="{BB962C8B-B14F-4D97-AF65-F5344CB8AC3E}">
        <p14:creationId xmlns:p14="http://schemas.microsoft.com/office/powerpoint/2010/main" val="37748979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algn="l"/>
            <a:r>
              <a:rPr lang="en-US" dirty="0" smtClean="0"/>
              <a:t>Scientist</a:t>
            </a:r>
            <a:r>
              <a:rPr lang="en-US" baseline="0" dirty="0" smtClean="0"/>
              <a:t> versus machine. Singularity estimated in 2045 (28 years from now).</a:t>
            </a:r>
          </a:p>
          <a:p>
            <a:pPr algn="l"/>
            <a:r>
              <a:rPr lang="en-US" baseline="0" dirty="0" smtClean="0"/>
              <a:t>https://</a:t>
            </a:r>
            <a:r>
              <a:rPr lang="en-US" baseline="0" dirty="0" err="1" smtClean="0"/>
              <a:t>en.wikipedia.org</a:t>
            </a:r>
            <a:r>
              <a:rPr lang="en-US" baseline="0" dirty="0" smtClean="0"/>
              <a:t>/wiki/</a:t>
            </a:r>
            <a:r>
              <a:rPr lang="en-US" baseline="0" dirty="0" err="1" smtClean="0"/>
              <a:t>Ray_Kurzweil</a:t>
            </a:r>
            <a:endParaRPr lang="en-US" baseline="0" dirty="0" smtClean="0"/>
          </a:p>
          <a:p>
            <a:pPr algn="l"/>
            <a:r>
              <a:rPr lang="en-US" baseline="0" dirty="0" smtClean="0"/>
              <a:t>https://</a:t>
            </a:r>
            <a:r>
              <a:rPr lang="en-US" baseline="0" dirty="0" err="1" smtClean="0"/>
              <a:t>en.wikipedia.org</a:t>
            </a:r>
            <a:r>
              <a:rPr lang="en-US" baseline="0" dirty="0" smtClean="0"/>
              <a:t>/wiki/</a:t>
            </a:r>
            <a:r>
              <a:rPr lang="en-US" baseline="0" dirty="0" err="1" smtClean="0"/>
              <a:t>The_Singularity_Is_Near</a:t>
            </a:r>
            <a:endParaRPr lang="en-US" baseline="0" dirty="0" smtClean="0"/>
          </a:p>
          <a:p>
            <a:pPr algn="l"/>
            <a:r>
              <a:rPr lang="en-US" baseline="0" dirty="0" err="1" smtClean="0"/>
              <a:t>Kurzweil</a:t>
            </a:r>
            <a:r>
              <a:rPr lang="en-US" baseline="0" dirty="0" smtClean="0"/>
              <a:t>, Ray (2005). The Singularity is Near. New York: Viking Books. ISBN 978-0-670-03384-3.</a:t>
            </a:r>
          </a:p>
        </p:txBody>
      </p:sp>
      <p:sp>
        <p:nvSpPr>
          <p:cNvPr id="4" name="Slide Number Placeholder 3"/>
          <p:cNvSpPr>
            <a:spLocks noGrp="1"/>
          </p:cNvSpPr>
          <p:nvPr>
            <p:ph type="sldNum" sz="quarter" idx="10"/>
          </p:nvPr>
        </p:nvSpPr>
        <p:spPr/>
        <p:txBody>
          <a:bodyPr/>
          <a:lstStyle/>
          <a:p>
            <a:fld id="{29E35CD9-104A-884E-BC52-5CC6FF5D56A9}" type="slidenum">
              <a:rPr lang="en-US" smtClean="0"/>
              <a:pPr/>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i="1" dirty="0" smtClean="0"/>
              <a:t>The future is already here — it's just not very evenly distributed </a:t>
            </a:r>
            <a:r>
              <a:rPr lang="en-US" dirty="0" smtClean="0"/>
              <a:t>(William Gibson)</a:t>
            </a:r>
          </a:p>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quoteinvestigator.com</a:t>
            </a:r>
            <a:r>
              <a:rPr lang="en-US" dirty="0" smtClean="0"/>
              <a:t>/2012/01/24/future-has-arrived/</a:t>
            </a:r>
          </a:p>
          <a:p>
            <a:pPr algn="l"/>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70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Red_pill_and_blue_pill</a:t>
            </a:r>
            <a:endParaRPr lang="en-US" dirty="0" smtClean="0"/>
          </a:p>
          <a:p>
            <a:r>
              <a:rPr lang="en-US" dirty="0" smtClean="0"/>
              <a:t>https://</a:t>
            </a:r>
            <a:r>
              <a:rPr lang="en-US" dirty="0" err="1" smtClean="0"/>
              <a:t>en.wikipedia.org</a:t>
            </a:r>
            <a:r>
              <a:rPr lang="en-US" dirty="0" smtClean="0"/>
              <a:t>/wiki/</a:t>
            </a:r>
            <a:r>
              <a:rPr lang="en-US" dirty="0" err="1" smtClean="0"/>
              <a:t>The_Matrix</a:t>
            </a:r>
            <a:endParaRPr lang="en-US" dirty="0" smtClean="0"/>
          </a:p>
          <a:p>
            <a:r>
              <a:rPr lang="en-US" dirty="0" smtClean="0"/>
              <a:t>"You take the blue pill, the story ends. You wake up in  your bed and believe whatever you want to believe. You take the red  pill, you stay in wonderland, and I show you how deep the rabbit hole  goes."―Morpheus to Neo</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71</a:t>
            </a:fld>
            <a:endParaRPr lang="en-US"/>
          </a:p>
        </p:txBody>
      </p:sp>
    </p:spTree>
    <p:extLst>
      <p:ext uri="{BB962C8B-B14F-4D97-AF65-F5344CB8AC3E}">
        <p14:creationId xmlns:p14="http://schemas.microsoft.com/office/powerpoint/2010/main" val="1700672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7</a:t>
            </a:fld>
            <a:endParaRPr lang="en-US"/>
          </a:p>
        </p:txBody>
      </p:sp>
    </p:spTree>
    <p:extLst>
      <p:ext uri="{BB962C8B-B14F-4D97-AF65-F5344CB8AC3E}">
        <p14:creationId xmlns:p14="http://schemas.microsoft.com/office/powerpoint/2010/main" val="7892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8</a:t>
            </a:fld>
            <a:endParaRPr lang="en-US"/>
          </a:p>
        </p:txBody>
      </p:sp>
    </p:spTree>
    <p:extLst>
      <p:ext uri="{BB962C8B-B14F-4D97-AF65-F5344CB8AC3E}">
        <p14:creationId xmlns:p14="http://schemas.microsoft.com/office/powerpoint/2010/main" val="20000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9</a:t>
            </a:fld>
            <a:endParaRPr lang="en-US"/>
          </a:p>
        </p:txBody>
      </p:sp>
    </p:spTree>
    <p:extLst>
      <p:ext uri="{BB962C8B-B14F-4D97-AF65-F5344CB8AC3E}">
        <p14:creationId xmlns:p14="http://schemas.microsoft.com/office/powerpoint/2010/main" val="2946686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cxnSp>
        <p:nvCxnSpPr>
          <p:cNvPr id="8" name="Straight Connector 7"/>
          <p:cNvCxnSpPr/>
          <p:nvPr userDrawn="1"/>
        </p:nvCxnSpPr>
        <p:spPr>
          <a:xfrm>
            <a:off x="515024" y="6974628"/>
            <a:ext cx="972486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4"/>
          <p:cNvSpPr>
            <a:spLocks noGrp="1"/>
          </p:cNvSpPr>
          <p:nvPr>
            <p:ph type="body" sz="quarter" idx="10" hasCustomPrompt="1"/>
          </p:nvPr>
        </p:nvSpPr>
        <p:spPr>
          <a:xfrm>
            <a:off x="515875" y="7065663"/>
            <a:ext cx="9413796" cy="357136"/>
          </a:xfrm>
        </p:spPr>
        <p:txBody>
          <a:bodyPr lIns="0">
            <a:normAutofit/>
          </a:bodyPr>
          <a:lstStyle>
            <a:lvl1pPr marL="0" indent="0" algn="r">
              <a:buNone/>
              <a:defRPr sz="1000" b="0" cap="all" baseline="0">
                <a:solidFill>
                  <a:schemeClr val="tx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Location / date / NOTES / CAPTIONS / SOURCES</a:t>
            </a:r>
            <a:endParaRPr lang="en-US" dirty="0"/>
          </a:p>
        </p:txBody>
      </p:sp>
      <p:sp>
        <p:nvSpPr>
          <p:cNvPr id="2" name="Title 1"/>
          <p:cNvSpPr>
            <a:spLocks noGrp="1"/>
          </p:cNvSpPr>
          <p:nvPr>
            <p:ph type="title" hasCustomPrompt="1"/>
          </p:nvPr>
        </p:nvSpPr>
        <p:spPr>
          <a:xfrm>
            <a:off x="515024" y="2408909"/>
            <a:ext cx="9414647" cy="3566678"/>
          </a:xfrm>
        </p:spPr>
        <p:txBody>
          <a:bodyPr anchor="b" anchorCtr="0">
            <a:noAutofit/>
          </a:bodyPr>
          <a:lstStyle>
            <a:lvl1pPr algn="l">
              <a:defRPr sz="6200" b="0" i="0" cap="none">
                <a:solidFill>
                  <a:srgbClr val="3E9034"/>
                </a:solidFill>
                <a:latin typeface="Arial"/>
                <a:cs typeface="Arial"/>
              </a:defRPr>
            </a:lvl1pPr>
          </a:lstStyle>
          <a:p>
            <a:r>
              <a:rPr lang="en-US" dirty="0" smtClean="0"/>
              <a:t>TITLE</a:t>
            </a:r>
            <a:endParaRPr lang="en-US" dirty="0"/>
          </a:p>
        </p:txBody>
      </p:sp>
      <p:sp>
        <p:nvSpPr>
          <p:cNvPr id="3" name="Text Placeholder 2"/>
          <p:cNvSpPr>
            <a:spLocks noGrp="1"/>
          </p:cNvSpPr>
          <p:nvPr>
            <p:ph type="body" idx="1" hasCustomPrompt="1"/>
          </p:nvPr>
        </p:nvSpPr>
        <p:spPr>
          <a:xfrm>
            <a:off x="515024" y="6068977"/>
            <a:ext cx="9414647" cy="792887"/>
          </a:xfrm>
        </p:spPr>
        <p:txBody>
          <a:bodyPr lIns="0" rIns="0" anchor="b">
            <a:noAutofit/>
          </a:bodyPr>
          <a:lstStyle>
            <a:lvl1pPr marL="0" indent="0" algn="r">
              <a:lnSpc>
                <a:spcPct val="100000"/>
              </a:lnSpc>
              <a:spcBef>
                <a:spcPts val="0"/>
              </a:spcBef>
              <a:spcAft>
                <a:spcPts val="0"/>
              </a:spcAft>
              <a:buNone/>
              <a:defRPr sz="2700" b="0" i="1" kern="1000" cap="none" spc="-57">
                <a:solidFill>
                  <a:schemeClr val="tx1"/>
                </a:solidFill>
                <a:latin typeface="Arial Narrow"/>
                <a:cs typeface="Arial Narrow"/>
              </a:defRPr>
            </a:lvl1pPr>
            <a:lvl2pPr marL="520142" indent="0">
              <a:buNone/>
              <a:defRPr sz="2100">
                <a:solidFill>
                  <a:schemeClr val="tx1">
                    <a:tint val="75000"/>
                  </a:schemeClr>
                </a:solidFill>
              </a:defRPr>
            </a:lvl2pPr>
            <a:lvl3pPr marL="1040297" indent="0">
              <a:buNone/>
              <a:defRPr sz="1800">
                <a:solidFill>
                  <a:schemeClr val="tx1">
                    <a:tint val="75000"/>
                  </a:schemeClr>
                </a:solidFill>
              </a:defRPr>
            </a:lvl3pPr>
            <a:lvl4pPr marL="1560446" indent="0">
              <a:buNone/>
              <a:defRPr sz="1600">
                <a:solidFill>
                  <a:schemeClr val="tx1">
                    <a:tint val="75000"/>
                  </a:schemeClr>
                </a:solidFill>
              </a:defRPr>
            </a:lvl4pPr>
            <a:lvl5pPr marL="2080594" indent="0">
              <a:buNone/>
              <a:defRPr sz="1600">
                <a:solidFill>
                  <a:schemeClr val="tx1">
                    <a:tint val="75000"/>
                  </a:schemeClr>
                </a:solidFill>
              </a:defRPr>
            </a:lvl5pPr>
            <a:lvl6pPr marL="2600743" indent="0">
              <a:buNone/>
              <a:defRPr sz="1600">
                <a:solidFill>
                  <a:schemeClr val="tx1">
                    <a:tint val="75000"/>
                  </a:schemeClr>
                </a:solidFill>
              </a:defRPr>
            </a:lvl6pPr>
            <a:lvl7pPr marL="3120892" indent="0">
              <a:buNone/>
              <a:defRPr sz="1600">
                <a:solidFill>
                  <a:schemeClr val="tx1">
                    <a:tint val="75000"/>
                  </a:schemeClr>
                </a:solidFill>
              </a:defRPr>
            </a:lvl7pPr>
            <a:lvl8pPr marL="3641042" indent="0">
              <a:buNone/>
              <a:defRPr sz="1600">
                <a:solidFill>
                  <a:schemeClr val="tx1">
                    <a:tint val="75000"/>
                  </a:schemeClr>
                </a:solidFill>
              </a:defRPr>
            </a:lvl8pPr>
            <a:lvl9pPr marL="4161190" indent="0">
              <a:buNone/>
              <a:defRPr sz="1600">
                <a:solidFill>
                  <a:schemeClr val="tx1">
                    <a:tint val="75000"/>
                  </a:schemeClr>
                </a:solidFill>
              </a:defRPr>
            </a:lvl9pPr>
          </a:lstStyle>
          <a:p>
            <a:pPr lvl="0"/>
            <a:r>
              <a:rPr lang="en-US" dirty="0" smtClean="0"/>
              <a:t>Presenter</a:t>
            </a:r>
            <a:br>
              <a:rPr lang="en-US" dirty="0" smtClean="0"/>
            </a:br>
            <a:r>
              <a:rPr lang="en-US" dirty="0" smtClean="0"/>
              <a:t>Title</a:t>
            </a:r>
          </a:p>
        </p:txBody>
      </p:sp>
      <p:pic>
        <p:nvPicPr>
          <p:cNvPr id="9" name="Picture 8" descr="GBIF-2015-full.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9119" y="88453"/>
            <a:ext cx="3837907" cy="1375878"/>
          </a:xfrm>
          <a:prstGeom prst="rect">
            <a:avLst/>
          </a:prstGeom>
        </p:spPr>
      </p:pic>
    </p:spTree>
    <p:extLst>
      <p:ext uri="{BB962C8B-B14F-4D97-AF65-F5344CB8AC3E}">
        <p14:creationId xmlns:p14="http://schemas.microsoft.com/office/powerpoint/2010/main" val="70431283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5"/>
            <a:ext cx="9619774" cy="518168"/>
          </a:xfrm>
        </p:spPr>
        <p:txBody>
          <a:bodyPr anchor="t" anchorCtr="0">
            <a:noAutofit/>
          </a:bodyPr>
          <a:lstStyle>
            <a:lvl1pPr algn="l">
              <a:defRPr sz="3200" b="1" cap="all">
                <a:solidFill>
                  <a:srgbClr val="339837"/>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790818" y="3242222"/>
            <a:ext cx="3071931" cy="351357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7066610" y="3242222"/>
            <a:ext cx="3071931" cy="351357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Content Placeholder 2"/>
          <p:cNvSpPr>
            <a:spLocks noGrp="1"/>
          </p:cNvSpPr>
          <p:nvPr>
            <p:ph sz="half" idx="11"/>
          </p:nvPr>
        </p:nvSpPr>
        <p:spPr>
          <a:xfrm>
            <a:off x="515028" y="3242222"/>
            <a:ext cx="3071931" cy="351357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Picture Placeholder 9"/>
          <p:cNvSpPr>
            <a:spLocks noGrp="1"/>
          </p:cNvSpPr>
          <p:nvPr>
            <p:ph type="pic" sz="quarter" idx="12"/>
          </p:nvPr>
        </p:nvSpPr>
        <p:spPr>
          <a:xfrm>
            <a:off x="515026" y="948858"/>
            <a:ext cx="3071978" cy="2293364"/>
          </a:xfrm>
        </p:spPr>
        <p:txBody>
          <a:bodyPr/>
          <a:lstStyle/>
          <a:p>
            <a:endParaRPr lang="en-US"/>
          </a:p>
        </p:txBody>
      </p:sp>
      <p:sp>
        <p:nvSpPr>
          <p:cNvPr id="13" name="Picture Placeholder 9"/>
          <p:cNvSpPr>
            <a:spLocks noGrp="1"/>
          </p:cNvSpPr>
          <p:nvPr>
            <p:ph type="pic" sz="quarter" idx="13"/>
          </p:nvPr>
        </p:nvSpPr>
        <p:spPr>
          <a:xfrm>
            <a:off x="7066563" y="948858"/>
            <a:ext cx="3071978" cy="2293364"/>
          </a:xfrm>
        </p:spPr>
        <p:txBody>
          <a:bodyPr/>
          <a:lstStyle/>
          <a:p>
            <a:endParaRPr lang="en-US"/>
          </a:p>
        </p:txBody>
      </p:sp>
      <p:sp>
        <p:nvSpPr>
          <p:cNvPr id="15" name="Picture Placeholder 9"/>
          <p:cNvSpPr>
            <a:spLocks noGrp="1"/>
          </p:cNvSpPr>
          <p:nvPr>
            <p:ph type="pic" sz="quarter" idx="14"/>
          </p:nvPr>
        </p:nvSpPr>
        <p:spPr>
          <a:xfrm>
            <a:off x="3790772" y="948858"/>
            <a:ext cx="3071978" cy="2293364"/>
          </a:xfrm>
        </p:spPr>
        <p:txBody>
          <a:bodyPr/>
          <a:lstStyle/>
          <a:p>
            <a:endParaRPr lang="en-US"/>
          </a:p>
        </p:txBody>
      </p:sp>
      <p:cxnSp>
        <p:nvCxnSpPr>
          <p:cNvPr id="16" name="Straight Connector 15"/>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7"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69535744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hree Colum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5"/>
            <a:ext cx="9619774" cy="518168"/>
          </a:xfrm>
        </p:spPr>
        <p:txBody>
          <a:bodyPr anchor="t" anchorCtr="0">
            <a:noAutofit/>
          </a:bodyPr>
          <a:lstStyle>
            <a:lvl1pPr algn="l">
              <a:defRPr sz="3200" b="1" cap="all">
                <a:solidFill>
                  <a:srgbClr val="339837"/>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790818" y="3242222"/>
            <a:ext cx="3071931" cy="3513576"/>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7066610" y="3242222"/>
            <a:ext cx="3071931" cy="3513576"/>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Content Placeholder 2"/>
          <p:cNvSpPr>
            <a:spLocks noGrp="1"/>
          </p:cNvSpPr>
          <p:nvPr>
            <p:ph sz="half" idx="11"/>
          </p:nvPr>
        </p:nvSpPr>
        <p:spPr>
          <a:xfrm>
            <a:off x="515028" y="3242222"/>
            <a:ext cx="3071931" cy="3513576"/>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Picture Placeholder 9"/>
          <p:cNvSpPr>
            <a:spLocks noGrp="1"/>
          </p:cNvSpPr>
          <p:nvPr>
            <p:ph type="pic" sz="quarter" idx="12"/>
          </p:nvPr>
        </p:nvSpPr>
        <p:spPr>
          <a:xfrm>
            <a:off x="515026" y="948858"/>
            <a:ext cx="3071978" cy="2293364"/>
          </a:xfrm>
        </p:spPr>
        <p:txBody>
          <a:bodyPr/>
          <a:lstStyle>
            <a:lvl1pPr>
              <a:defRPr>
                <a:solidFill>
                  <a:schemeClr val="bg1"/>
                </a:solidFill>
              </a:defRPr>
            </a:lvl1pPr>
          </a:lstStyle>
          <a:p>
            <a:endParaRPr lang="en-US"/>
          </a:p>
        </p:txBody>
      </p:sp>
      <p:sp>
        <p:nvSpPr>
          <p:cNvPr id="13" name="Picture Placeholder 9"/>
          <p:cNvSpPr>
            <a:spLocks noGrp="1"/>
          </p:cNvSpPr>
          <p:nvPr>
            <p:ph type="pic" sz="quarter" idx="13"/>
          </p:nvPr>
        </p:nvSpPr>
        <p:spPr>
          <a:xfrm>
            <a:off x="7066563" y="948858"/>
            <a:ext cx="3071978" cy="2293364"/>
          </a:xfrm>
        </p:spPr>
        <p:txBody>
          <a:bodyPr/>
          <a:lstStyle>
            <a:lvl1pPr>
              <a:defRPr>
                <a:solidFill>
                  <a:schemeClr val="bg1"/>
                </a:solidFill>
              </a:defRPr>
            </a:lvl1pPr>
          </a:lstStyle>
          <a:p>
            <a:endParaRPr lang="en-US"/>
          </a:p>
        </p:txBody>
      </p:sp>
      <p:sp>
        <p:nvSpPr>
          <p:cNvPr id="15" name="Picture Placeholder 9"/>
          <p:cNvSpPr>
            <a:spLocks noGrp="1"/>
          </p:cNvSpPr>
          <p:nvPr>
            <p:ph type="pic" sz="quarter" idx="14"/>
          </p:nvPr>
        </p:nvSpPr>
        <p:spPr>
          <a:xfrm>
            <a:off x="3790772" y="948858"/>
            <a:ext cx="3071978" cy="2293364"/>
          </a:xfrm>
        </p:spPr>
        <p:txBody>
          <a:bodyPr/>
          <a:lstStyle>
            <a:lvl1pPr>
              <a:defRPr>
                <a:solidFill>
                  <a:schemeClr val="bg1"/>
                </a:solidFill>
              </a:defRPr>
            </a:lvl1pPr>
          </a:lstStyle>
          <a:p>
            <a:endParaRPr lang="en-US"/>
          </a:p>
        </p:txBody>
      </p:sp>
      <p:sp>
        <p:nvSpPr>
          <p:cNvPr id="12"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4" name="Straight Connector 13"/>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3806706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in-Use-Case-Study">
    <p:spTree>
      <p:nvGrpSpPr>
        <p:cNvPr id="1" name=""/>
        <p:cNvGrpSpPr/>
        <p:nvPr/>
      </p:nvGrpSpPr>
      <p:grpSpPr>
        <a:xfrm>
          <a:off x="0" y="0"/>
          <a:ext cx="0" cy="0"/>
          <a:chOff x="0" y="0"/>
          <a:chExt cx="0" cy="0"/>
        </a:xfrm>
      </p:grpSpPr>
      <p:sp>
        <p:nvSpPr>
          <p:cNvPr id="15"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DOI or URL</a:t>
            </a:r>
            <a:endParaRPr lang="en-US" dirty="0"/>
          </a:p>
        </p:txBody>
      </p:sp>
      <p:cxnSp>
        <p:nvCxnSpPr>
          <p:cNvPr id="13" name="Straight Connector 12"/>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3"/>
          <p:cNvSpPr>
            <a:spLocks noGrp="1"/>
          </p:cNvSpPr>
          <p:nvPr>
            <p:ph sz="half" idx="11" hasCustomPrompt="1"/>
          </p:nvPr>
        </p:nvSpPr>
        <p:spPr>
          <a:xfrm>
            <a:off x="627051" y="4274196"/>
            <a:ext cx="4630054" cy="2487242"/>
          </a:xfrm>
        </p:spPr>
        <p:txBody>
          <a:bodyPr/>
          <a:lstStyle>
            <a:lvl1pPr marL="204786" indent="-204786">
              <a:lnSpc>
                <a:spcPct val="120000"/>
              </a:lnSpc>
              <a:spcBef>
                <a:spcPts val="0"/>
              </a:spcBef>
              <a:spcAft>
                <a:spcPts val="342"/>
              </a:spcAft>
              <a:buFont typeface="Arial"/>
              <a:buChar char="•"/>
              <a:defRPr sz="2700" baseline="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Key points</a:t>
            </a:r>
          </a:p>
          <a:p>
            <a:pPr lvl="0"/>
            <a:r>
              <a:rPr lang="en-US" dirty="0" smtClean="0"/>
              <a:t>Highlighting</a:t>
            </a:r>
          </a:p>
          <a:p>
            <a:pPr lvl="0"/>
            <a:r>
              <a:rPr lang="en-US" dirty="0" smtClean="0"/>
              <a:t>Use case</a:t>
            </a:r>
          </a:p>
          <a:p>
            <a:pPr lvl="0"/>
            <a:endParaRPr lang="en-US" dirty="0" smtClean="0"/>
          </a:p>
        </p:txBody>
      </p:sp>
      <p:sp>
        <p:nvSpPr>
          <p:cNvPr id="8" name="Picture Placeholder 7"/>
          <p:cNvSpPr>
            <a:spLocks noGrp="1"/>
          </p:cNvSpPr>
          <p:nvPr>
            <p:ph type="pic" sz="quarter" idx="12" hasCustomPrompt="1"/>
          </p:nvPr>
        </p:nvSpPr>
        <p:spPr>
          <a:xfrm>
            <a:off x="8202837" y="302868"/>
            <a:ext cx="1951372" cy="1797924"/>
          </a:xfrm>
        </p:spPr>
        <p:txBody>
          <a:bodyPr/>
          <a:lstStyle>
            <a:lvl1pPr>
              <a:defRPr baseline="0"/>
            </a:lvl1pPr>
          </a:lstStyle>
          <a:p>
            <a:r>
              <a:rPr lang="en-US" dirty="0" smtClean="0"/>
              <a:t>Logo / journal cover</a:t>
            </a:r>
            <a:endParaRPr lang="en-US" dirty="0"/>
          </a:p>
        </p:txBody>
      </p:sp>
      <p:sp>
        <p:nvSpPr>
          <p:cNvPr id="16" name="Picture Placeholder 15"/>
          <p:cNvSpPr>
            <a:spLocks noGrp="1"/>
          </p:cNvSpPr>
          <p:nvPr>
            <p:ph type="pic" sz="quarter" idx="14" hasCustomPrompt="1"/>
          </p:nvPr>
        </p:nvSpPr>
        <p:spPr>
          <a:xfrm>
            <a:off x="5477927" y="2184846"/>
            <a:ext cx="4676279" cy="4576225"/>
          </a:xfrm>
        </p:spPr>
        <p:txBody>
          <a:bodyPr/>
          <a:lstStyle>
            <a:lvl1pPr>
              <a:defRPr baseline="0"/>
            </a:lvl1pPr>
          </a:lstStyle>
          <a:p>
            <a:r>
              <a:rPr lang="en-US" dirty="0" smtClean="0"/>
              <a:t>Representative graphic / map / visual from article</a:t>
            </a:r>
            <a:endParaRPr lang="en-US" dirty="0"/>
          </a:p>
        </p:txBody>
      </p:sp>
      <p:sp>
        <p:nvSpPr>
          <p:cNvPr id="18" name="Picture Placeholder 17"/>
          <p:cNvSpPr>
            <a:spLocks noGrp="1"/>
          </p:cNvSpPr>
          <p:nvPr>
            <p:ph type="pic" sz="quarter" idx="15" hasCustomPrompt="1"/>
          </p:nvPr>
        </p:nvSpPr>
        <p:spPr>
          <a:xfrm>
            <a:off x="627051" y="2184823"/>
            <a:ext cx="4630054" cy="2088538"/>
          </a:xfrm>
        </p:spPr>
        <p:txBody>
          <a:bodyPr/>
          <a:lstStyle/>
          <a:p>
            <a:r>
              <a:rPr lang="en-US" dirty="0" smtClean="0"/>
              <a:t>Species photo</a:t>
            </a:r>
            <a:endParaRPr lang="en-US" dirty="0"/>
          </a:p>
        </p:txBody>
      </p:sp>
      <p:sp>
        <p:nvSpPr>
          <p:cNvPr id="23" name="Text Placeholder 22"/>
          <p:cNvSpPr>
            <a:spLocks noGrp="1"/>
          </p:cNvSpPr>
          <p:nvPr>
            <p:ph type="body" sz="quarter" idx="16" hasCustomPrompt="1"/>
          </p:nvPr>
        </p:nvSpPr>
        <p:spPr>
          <a:xfrm>
            <a:off x="-153563" y="-12074"/>
            <a:ext cx="643843" cy="7727412"/>
          </a:xfrm>
        </p:spPr>
        <p:txBody>
          <a:bodyPr vert="vert270" lIns="0" tIns="40954" rIns="0" bIns="40954">
            <a:noAutofit/>
          </a:bodyPr>
          <a:lstStyle>
            <a:lvl1pPr marL="0" algn="r" defTabSz="520142" rtl="0" eaLnBrk="1" latinLnBrk="0" hangingPunct="1">
              <a:defRPr lang="en-US" sz="4600" kern="1200" dirty="0" smtClean="0">
                <a:solidFill>
                  <a:srgbClr val="FDB002">
                    <a:alpha val="32000"/>
                  </a:srgbClr>
                </a:solidFill>
                <a:latin typeface="Arial"/>
                <a:ea typeface="+mn-ea"/>
                <a:cs typeface="Arial"/>
              </a:defRPr>
            </a:lvl1pPr>
          </a:lstStyle>
          <a:p>
            <a:pPr lvl="0"/>
            <a:r>
              <a:rPr lang="en-US" dirty="0" smtClean="0"/>
              <a:t>topic</a:t>
            </a:r>
          </a:p>
        </p:txBody>
      </p:sp>
      <p:sp>
        <p:nvSpPr>
          <p:cNvPr id="14" name="Content Placeholder 3"/>
          <p:cNvSpPr>
            <a:spLocks noGrp="1"/>
          </p:cNvSpPr>
          <p:nvPr>
            <p:ph sz="half" idx="17" hasCustomPrompt="1"/>
          </p:nvPr>
        </p:nvSpPr>
        <p:spPr>
          <a:xfrm>
            <a:off x="627049" y="302868"/>
            <a:ext cx="7575785" cy="1797924"/>
          </a:xfrm>
        </p:spPr>
        <p:txBody>
          <a:bodyPr>
            <a:normAutofit/>
          </a:bodyPr>
          <a:lstStyle>
            <a:lvl1pPr marL="0" indent="0">
              <a:lnSpc>
                <a:spcPct val="120000"/>
              </a:lnSpc>
              <a:spcBef>
                <a:spcPts val="0"/>
              </a:spcBef>
              <a:spcAft>
                <a:spcPts val="342"/>
              </a:spcAft>
              <a:buFont typeface="Arial"/>
              <a:buNone/>
              <a:defRPr sz="3600" baseline="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Title/Author clipping or citation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59196865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ta-in-Use-Case-Study-REV">
    <p:bg>
      <p:bgPr>
        <a:solidFill>
          <a:schemeClr val="tx1"/>
        </a:solidFill>
        <a:effectLst/>
      </p:bgPr>
    </p:bg>
    <p:spTree>
      <p:nvGrpSpPr>
        <p:cNvPr id="1" name=""/>
        <p:cNvGrpSpPr/>
        <p:nvPr/>
      </p:nvGrpSpPr>
      <p:grpSpPr>
        <a:xfrm>
          <a:off x="0" y="0"/>
          <a:ext cx="0" cy="0"/>
          <a:chOff x="0" y="0"/>
          <a:chExt cx="0" cy="0"/>
        </a:xfrm>
      </p:grpSpPr>
      <p:sp>
        <p:nvSpPr>
          <p:cNvPr id="10" name="Content Placeholder 3"/>
          <p:cNvSpPr>
            <a:spLocks noGrp="1"/>
          </p:cNvSpPr>
          <p:nvPr>
            <p:ph sz="half" idx="11" hasCustomPrompt="1"/>
          </p:nvPr>
        </p:nvSpPr>
        <p:spPr>
          <a:xfrm>
            <a:off x="627051" y="4274196"/>
            <a:ext cx="4630054" cy="2487242"/>
          </a:xfrm>
        </p:spPr>
        <p:txBody>
          <a:bodyPr/>
          <a:lstStyle>
            <a:lvl1pPr marL="204786" indent="-204786">
              <a:lnSpc>
                <a:spcPct val="120000"/>
              </a:lnSpc>
              <a:spcBef>
                <a:spcPts val="0"/>
              </a:spcBef>
              <a:spcAft>
                <a:spcPts val="342"/>
              </a:spcAft>
              <a:buFont typeface="Arial"/>
              <a:buChar char="•"/>
              <a:defRPr sz="2700" baseline="0">
                <a:solidFill>
                  <a:schemeClr val="bg1"/>
                </a:solidFill>
              </a:defRPr>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Key points</a:t>
            </a:r>
          </a:p>
          <a:p>
            <a:pPr lvl="0"/>
            <a:r>
              <a:rPr lang="en-US" dirty="0" smtClean="0"/>
              <a:t>Highlighting</a:t>
            </a:r>
          </a:p>
          <a:p>
            <a:pPr lvl="0"/>
            <a:r>
              <a:rPr lang="en-US" dirty="0" smtClean="0"/>
              <a:t>Use case</a:t>
            </a:r>
          </a:p>
          <a:p>
            <a:pPr lvl="0"/>
            <a:endParaRPr lang="en-US" dirty="0" smtClean="0"/>
          </a:p>
        </p:txBody>
      </p:sp>
      <p:sp>
        <p:nvSpPr>
          <p:cNvPr id="8" name="Picture Placeholder 7"/>
          <p:cNvSpPr>
            <a:spLocks noGrp="1"/>
          </p:cNvSpPr>
          <p:nvPr>
            <p:ph type="pic" sz="quarter" idx="12" hasCustomPrompt="1"/>
          </p:nvPr>
        </p:nvSpPr>
        <p:spPr>
          <a:xfrm>
            <a:off x="8202837" y="302868"/>
            <a:ext cx="1951372" cy="1797924"/>
          </a:xfrm>
        </p:spPr>
        <p:txBody>
          <a:bodyPr/>
          <a:lstStyle>
            <a:lvl1pPr>
              <a:defRPr baseline="0">
                <a:solidFill>
                  <a:schemeClr val="bg1"/>
                </a:solidFill>
              </a:defRPr>
            </a:lvl1pPr>
          </a:lstStyle>
          <a:p>
            <a:r>
              <a:rPr lang="en-US" dirty="0" smtClean="0"/>
              <a:t>Logo / journal cover</a:t>
            </a:r>
            <a:endParaRPr lang="en-US" dirty="0"/>
          </a:p>
        </p:txBody>
      </p:sp>
      <p:sp>
        <p:nvSpPr>
          <p:cNvPr id="16" name="Picture Placeholder 15"/>
          <p:cNvSpPr>
            <a:spLocks noGrp="1"/>
          </p:cNvSpPr>
          <p:nvPr>
            <p:ph type="pic" sz="quarter" idx="14" hasCustomPrompt="1"/>
          </p:nvPr>
        </p:nvSpPr>
        <p:spPr>
          <a:xfrm>
            <a:off x="5477927" y="2184846"/>
            <a:ext cx="4676279" cy="4576225"/>
          </a:xfrm>
        </p:spPr>
        <p:txBody>
          <a:bodyPr/>
          <a:lstStyle>
            <a:lvl1pPr>
              <a:defRPr baseline="0">
                <a:solidFill>
                  <a:schemeClr val="bg1"/>
                </a:solidFill>
              </a:defRPr>
            </a:lvl1pPr>
          </a:lstStyle>
          <a:p>
            <a:r>
              <a:rPr lang="en-US" dirty="0" smtClean="0"/>
              <a:t>Representative graphic / map / visual from article</a:t>
            </a:r>
            <a:endParaRPr lang="en-US" dirty="0"/>
          </a:p>
        </p:txBody>
      </p:sp>
      <p:sp>
        <p:nvSpPr>
          <p:cNvPr id="18" name="Picture Placeholder 17"/>
          <p:cNvSpPr>
            <a:spLocks noGrp="1"/>
          </p:cNvSpPr>
          <p:nvPr>
            <p:ph type="pic" sz="quarter" idx="15" hasCustomPrompt="1"/>
          </p:nvPr>
        </p:nvSpPr>
        <p:spPr>
          <a:xfrm>
            <a:off x="627051" y="2184823"/>
            <a:ext cx="4630054" cy="2088538"/>
          </a:xfrm>
        </p:spPr>
        <p:txBody>
          <a:bodyPr/>
          <a:lstStyle>
            <a:lvl1pPr>
              <a:defRPr>
                <a:solidFill>
                  <a:schemeClr val="bg1"/>
                </a:solidFill>
              </a:defRPr>
            </a:lvl1pPr>
          </a:lstStyle>
          <a:p>
            <a:r>
              <a:rPr lang="en-US" dirty="0" smtClean="0"/>
              <a:t>Species photo</a:t>
            </a:r>
            <a:endParaRPr lang="en-US" dirty="0"/>
          </a:p>
        </p:txBody>
      </p:sp>
      <p:sp>
        <p:nvSpPr>
          <p:cNvPr id="23" name="Text Placeholder 22"/>
          <p:cNvSpPr>
            <a:spLocks noGrp="1"/>
          </p:cNvSpPr>
          <p:nvPr>
            <p:ph type="body" sz="quarter" idx="16" hasCustomPrompt="1"/>
          </p:nvPr>
        </p:nvSpPr>
        <p:spPr>
          <a:xfrm>
            <a:off x="-153563" y="-12074"/>
            <a:ext cx="643843" cy="7727412"/>
          </a:xfrm>
        </p:spPr>
        <p:txBody>
          <a:bodyPr vert="vert270" lIns="0" tIns="40954" rIns="0" bIns="40954">
            <a:noAutofit/>
          </a:bodyPr>
          <a:lstStyle>
            <a:lvl1pPr marL="0" algn="r" defTabSz="520142" rtl="0" eaLnBrk="1" latinLnBrk="0" hangingPunct="1">
              <a:defRPr lang="en-US" sz="4600" kern="1200" dirty="0" smtClean="0">
                <a:solidFill>
                  <a:srgbClr val="339837"/>
                </a:solidFill>
                <a:latin typeface="Arial"/>
                <a:ea typeface="+mn-ea"/>
                <a:cs typeface="Arial"/>
              </a:defRPr>
            </a:lvl1pPr>
          </a:lstStyle>
          <a:p>
            <a:pPr lvl="0"/>
            <a:r>
              <a:rPr lang="en-US" dirty="0" smtClean="0"/>
              <a:t>topic</a:t>
            </a:r>
          </a:p>
        </p:txBody>
      </p:sp>
      <p:sp>
        <p:nvSpPr>
          <p:cNvPr id="14"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7" name="Straight Connector 16"/>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Content Placeholder 3"/>
          <p:cNvSpPr>
            <a:spLocks noGrp="1"/>
          </p:cNvSpPr>
          <p:nvPr>
            <p:ph sz="half" idx="17" hasCustomPrompt="1"/>
          </p:nvPr>
        </p:nvSpPr>
        <p:spPr>
          <a:xfrm>
            <a:off x="627051" y="302868"/>
            <a:ext cx="7575786" cy="1797924"/>
          </a:xfrm>
        </p:spPr>
        <p:txBody>
          <a:bodyPr>
            <a:noAutofit/>
          </a:bodyPr>
          <a:lstStyle>
            <a:lvl1pPr marL="0" indent="0">
              <a:lnSpc>
                <a:spcPct val="120000"/>
              </a:lnSpc>
              <a:spcBef>
                <a:spcPts val="0"/>
              </a:spcBef>
              <a:spcAft>
                <a:spcPts val="342"/>
              </a:spcAft>
              <a:buFont typeface="Arial"/>
              <a:buNone/>
              <a:defRPr sz="3600" baseline="0">
                <a:solidFill>
                  <a:schemeClr val="bg1"/>
                </a:solidFill>
              </a:defRPr>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Title/Author clipping or citation</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310996004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Sidebar">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5"/>
            <a:ext cx="9619774" cy="518168"/>
          </a:xfrm>
        </p:spPr>
        <p:txBody>
          <a:bodyPr anchor="t" anchorCtr="0">
            <a:noAutofit/>
          </a:bodyPr>
          <a:lstStyle>
            <a:lvl1pPr algn="l">
              <a:defRPr sz="3200" b="1" cap="all">
                <a:solidFill>
                  <a:srgbClr val="339837"/>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7066610" y="948858"/>
            <a:ext cx="3071931" cy="5806940"/>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p:txBody>
      </p:sp>
      <p:sp>
        <p:nvSpPr>
          <p:cNvPr id="8" name="Content Placeholder 2"/>
          <p:cNvSpPr>
            <a:spLocks noGrp="1"/>
          </p:cNvSpPr>
          <p:nvPr>
            <p:ph sz="half" idx="11"/>
          </p:nvPr>
        </p:nvSpPr>
        <p:spPr>
          <a:xfrm>
            <a:off x="515026" y="948858"/>
            <a:ext cx="6347724" cy="5806940"/>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10" name="Straight Connector 9"/>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1"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1464821970"/>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itle">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7"/>
            <a:ext cx="9619774" cy="554388"/>
          </a:xfrm>
        </p:spPr>
        <p:txBody>
          <a:bodyPr anchor="t" anchorCtr="0">
            <a:normAutofit/>
          </a:bodyPr>
          <a:lstStyle>
            <a:lvl1pPr algn="l">
              <a:defRPr sz="3200" b="1" cap="all">
                <a:solidFill>
                  <a:srgbClr val="339837"/>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34432" y="964639"/>
            <a:ext cx="4722671" cy="705516"/>
          </a:xfrm>
        </p:spPr>
        <p:txBody>
          <a:bodyPr anchor="b"/>
          <a:lstStyle>
            <a:lvl1pPr marL="0" indent="0">
              <a:buNone/>
              <a:defRPr sz="2700" b="1"/>
            </a:lvl1pPr>
            <a:lvl2pPr marL="520142" indent="0">
              <a:buNone/>
              <a:defRPr sz="2300" b="1"/>
            </a:lvl2pPr>
            <a:lvl3pPr marL="1040297" indent="0">
              <a:buNone/>
              <a:defRPr sz="2100" b="1"/>
            </a:lvl3pPr>
            <a:lvl4pPr marL="1560446" indent="0">
              <a:buNone/>
              <a:defRPr sz="1800" b="1"/>
            </a:lvl4pPr>
            <a:lvl5pPr marL="2080594" indent="0">
              <a:buNone/>
              <a:defRPr sz="1800" b="1"/>
            </a:lvl5pPr>
            <a:lvl6pPr marL="2600743" indent="0">
              <a:buNone/>
              <a:defRPr sz="1800" b="1"/>
            </a:lvl6pPr>
            <a:lvl7pPr marL="3120892" indent="0">
              <a:buNone/>
              <a:defRPr sz="1800" b="1"/>
            </a:lvl7pPr>
            <a:lvl8pPr marL="3641042" indent="0">
              <a:buNone/>
              <a:defRPr sz="1800" b="1"/>
            </a:lvl8pPr>
            <a:lvl9pPr marL="416119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34432" y="1786954"/>
            <a:ext cx="4722671" cy="4969704"/>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3"/>
          </p:nvPr>
        </p:nvSpPr>
        <p:spPr>
          <a:xfrm>
            <a:off x="5429685" y="964639"/>
            <a:ext cx="4724526" cy="705516"/>
          </a:xfrm>
        </p:spPr>
        <p:txBody>
          <a:bodyPr anchor="b"/>
          <a:lstStyle>
            <a:lvl1pPr marL="0" indent="0">
              <a:buNone/>
              <a:defRPr sz="2700" b="1"/>
            </a:lvl1pPr>
            <a:lvl2pPr marL="520142" indent="0">
              <a:buNone/>
              <a:defRPr sz="2300" b="1"/>
            </a:lvl2pPr>
            <a:lvl3pPr marL="1040297" indent="0">
              <a:buNone/>
              <a:defRPr sz="2100" b="1"/>
            </a:lvl3pPr>
            <a:lvl4pPr marL="1560446" indent="0">
              <a:buNone/>
              <a:defRPr sz="1800" b="1"/>
            </a:lvl4pPr>
            <a:lvl5pPr marL="2080594" indent="0">
              <a:buNone/>
              <a:defRPr sz="1800" b="1"/>
            </a:lvl5pPr>
            <a:lvl6pPr marL="2600743" indent="0">
              <a:buNone/>
              <a:defRPr sz="1800" b="1"/>
            </a:lvl6pPr>
            <a:lvl7pPr marL="3120892" indent="0">
              <a:buNone/>
              <a:defRPr sz="1800" b="1"/>
            </a:lvl7pPr>
            <a:lvl8pPr marL="3641042" indent="0">
              <a:buNone/>
              <a:defRPr sz="1800" b="1"/>
            </a:lvl8pPr>
            <a:lvl9pPr marL="416119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5" y="1786952"/>
            <a:ext cx="4724526" cy="4969706"/>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13" name="Straight Connector 12"/>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75783759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itle-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6"/>
            <a:ext cx="9619774" cy="974756"/>
          </a:xfrm>
        </p:spPr>
        <p:txBody>
          <a:bodyPr anchor="t" anchorCtr="0">
            <a:normAutofit/>
          </a:bodyPr>
          <a:lstStyle>
            <a:lvl1pPr algn="l">
              <a:defRPr sz="3200" b="1" cap="all">
                <a:solidFill>
                  <a:srgbClr val="6EB33E"/>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34432" y="1459475"/>
            <a:ext cx="4722671" cy="705516"/>
          </a:xfrm>
        </p:spPr>
        <p:txBody>
          <a:bodyPr anchor="b"/>
          <a:lstStyle>
            <a:lvl1pPr marL="0" indent="0">
              <a:buNone/>
              <a:defRPr sz="2700" b="1">
                <a:solidFill>
                  <a:schemeClr val="bg1"/>
                </a:solidFill>
              </a:defRPr>
            </a:lvl1pPr>
            <a:lvl2pPr marL="520142" indent="0">
              <a:buNone/>
              <a:defRPr sz="2300" b="1"/>
            </a:lvl2pPr>
            <a:lvl3pPr marL="1040297" indent="0">
              <a:buNone/>
              <a:defRPr sz="2100" b="1"/>
            </a:lvl3pPr>
            <a:lvl4pPr marL="1560446" indent="0">
              <a:buNone/>
              <a:defRPr sz="1800" b="1"/>
            </a:lvl4pPr>
            <a:lvl5pPr marL="2080594" indent="0">
              <a:buNone/>
              <a:defRPr sz="1800" b="1"/>
            </a:lvl5pPr>
            <a:lvl6pPr marL="2600743" indent="0">
              <a:buNone/>
              <a:defRPr sz="1800" b="1"/>
            </a:lvl6pPr>
            <a:lvl7pPr marL="3120892" indent="0">
              <a:buNone/>
              <a:defRPr sz="1800" b="1"/>
            </a:lvl7pPr>
            <a:lvl8pPr marL="3641042" indent="0">
              <a:buNone/>
              <a:defRPr sz="1800" b="1"/>
            </a:lvl8pPr>
            <a:lvl9pPr marL="416119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34432" y="2165011"/>
            <a:ext cx="4722671" cy="4603953"/>
          </a:xfrm>
        </p:spPr>
        <p:txBody>
          <a:bodyPr/>
          <a:lstStyle>
            <a:lvl1pPr>
              <a:defRPr sz="2700">
                <a:solidFill>
                  <a:schemeClr val="bg1"/>
                </a:solidFill>
              </a:defRPr>
            </a:lvl1pPr>
            <a:lvl2pPr>
              <a:defRPr sz="2300">
                <a:solidFill>
                  <a:schemeClr val="bg1"/>
                </a:solidFill>
              </a:defRPr>
            </a:lvl2pPr>
            <a:lvl3pPr>
              <a:defRPr sz="21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429685" y="1459475"/>
            <a:ext cx="4724526" cy="705516"/>
          </a:xfrm>
        </p:spPr>
        <p:txBody>
          <a:bodyPr anchor="b"/>
          <a:lstStyle>
            <a:lvl1pPr marL="0" indent="0">
              <a:buNone/>
              <a:defRPr sz="2700" b="1">
                <a:solidFill>
                  <a:schemeClr val="bg1"/>
                </a:solidFill>
              </a:defRPr>
            </a:lvl1pPr>
            <a:lvl2pPr marL="520142" indent="0">
              <a:buNone/>
              <a:defRPr sz="2300" b="1"/>
            </a:lvl2pPr>
            <a:lvl3pPr marL="1040297" indent="0">
              <a:buNone/>
              <a:defRPr sz="2100" b="1"/>
            </a:lvl3pPr>
            <a:lvl4pPr marL="1560446" indent="0">
              <a:buNone/>
              <a:defRPr sz="1800" b="1"/>
            </a:lvl4pPr>
            <a:lvl5pPr marL="2080594" indent="0">
              <a:buNone/>
              <a:defRPr sz="1800" b="1"/>
            </a:lvl5pPr>
            <a:lvl6pPr marL="2600743" indent="0">
              <a:buNone/>
              <a:defRPr sz="1800" b="1"/>
            </a:lvl6pPr>
            <a:lvl7pPr marL="3120892" indent="0">
              <a:buNone/>
              <a:defRPr sz="1800" b="1"/>
            </a:lvl7pPr>
            <a:lvl8pPr marL="3641042" indent="0">
              <a:buNone/>
              <a:defRPr sz="1800" b="1"/>
            </a:lvl8pPr>
            <a:lvl9pPr marL="416119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5" y="2165011"/>
            <a:ext cx="4724526" cy="4603953"/>
          </a:xfrm>
        </p:spPr>
        <p:txBody>
          <a:bodyPr/>
          <a:lstStyle>
            <a:lvl1pPr>
              <a:defRPr sz="2700">
                <a:solidFill>
                  <a:schemeClr val="bg1"/>
                </a:solidFill>
              </a:defRPr>
            </a:lvl1pPr>
            <a:lvl2pPr>
              <a:defRPr sz="2300">
                <a:solidFill>
                  <a:schemeClr val="bg1"/>
                </a:solidFill>
              </a:defRPr>
            </a:lvl2pPr>
            <a:lvl3pPr>
              <a:defRPr sz="21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3" name="Straight Connector 12"/>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44290029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a:defRPr sz="3200" b="1" cap="all">
                <a:solidFill>
                  <a:srgbClr val="339837"/>
                </a:solidFill>
              </a:defRPr>
            </a:lvl1pPr>
          </a:lstStyle>
          <a:p>
            <a:r>
              <a:rPr lang="en-US" smtClean="0"/>
              <a:t>Click to edit Master title style</a:t>
            </a:r>
            <a:endParaRPr lang="en-US" dirty="0"/>
          </a:p>
        </p:txBody>
      </p:sp>
      <p:cxnSp>
        <p:nvCxnSpPr>
          <p:cNvPr id="6" name="Straight Connector 5"/>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7"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45220011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a:defRPr sz="3200" b="1" cap="all">
                <a:solidFill>
                  <a:srgbClr val="6EB33E"/>
                </a:solidFill>
              </a:defRPr>
            </a:lvl1pPr>
          </a:lstStyle>
          <a:p>
            <a:r>
              <a:rPr lang="en-US" smtClean="0"/>
              <a:t>Click to edit Master title style</a:t>
            </a:r>
            <a:endParaRPr lang="en-US" dirty="0"/>
          </a:p>
        </p:txBody>
      </p:sp>
      <p:sp>
        <p:nvSpPr>
          <p:cNvPr id="8"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9" name="Straight Connector 8"/>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4032868397"/>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5" name="Straight Connector 4"/>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7"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4813753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4432" y="302864"/>
            <a:ext cx="9619774" cy="875512"/>
          </a:xfrm>
        </p:spPr>
        <p:txBody>
          <a:bodyPr anchor="t">
            <a:normAutofit/>
          </a:bodyPr>
          <a:lstStyle>
            <a:lvl1pPr algn="l">
              <a:defRPr sz="3200" b="1">
                <a:solidFill>
                  <a:srgbClr val="339837"/>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34432" y="1444298"/>
            <a:ext cx="9619774" cy="5311503"/>
          </a:xfrm>
        </p:spPr>
        <p:txBody>
          <a:bodyPr/>
          <a:lstStyle>
            <a:lvl1pPr>
              <a:defRPr sz="3600">
                <a:solidFill>
                  <a:schemeClr val="tx1"/>
                </a:solidFill>
                <a:latin typeface="Arial Narrow"/>
                <a:cs typeface="Arial Narrow"/>
              </a:defRPr>
            </a:lvl1pPr>
            <a:lvl2pPr>
              <a:defRPr>
                <a:latin typeface="Arial Narrow"/>
                <a:cs typeface="Arial Narrow"/>
              </a:defRPr>
            </a:lvl2pPr>
            <a:lvl3pPr>
              <a:defRPr>
                <a:latin typeface="Arial Narrow"/>
                <a:cs typeface="Arial Narrow"/>
              </a:defRPr>
            </a:lvl3pPr>
            <a:lvl4pPr>
              <a:defRPr>
                <a:latin typeface="Arial Narrow"/>
                <a:cs typeface="Arial Narrow"/>
              </a:defRPr>
            </a:lvl4pPr>
            <a:lvl5pPr>
              <a:defRPr>
                <a:latin typeface="Arial Narrow"/>
                <a:cs typeface="Arial Narrow"/>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515026" y="7065662"/>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256207262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REV">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8" name="Straight Connector 7"/>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1961244771"/>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 Centered">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409"/>
            <a:ext cx="9085342" cy="1621111"/>
          </a:xfrm>
        </p:spPr>
        <p:txBody>
          <a:bodyPr>
            <a:noAutofit/>
          </a:bodyPr>
          <a:lstStyle>
            <a:lvl1pPr>
              <a:defRPr sz="5500">
                <a:solidFill>
                  <a:srgbClr val="339837"/>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1603299" y="4801338"/>
            <a:ext cx="7482047" cy="1771810"/>
          </a:xfrm>
        </p:spPr>
        <p:txBody>
          <a:bodyPr/>
          <a:lstStyle>
            <a:lvl1pPr marL="0" indent="0" algn="ctr">
              <a:buNone/>
              <a:defRPr>
                <a:solidFill>
                  <a:schemeClr val="tx1">
                    <a:tint val="75000"/>
                  </a:schemeClr>
                </a:solidFill>
                <a:latin typeface="Arial Narrow"/>
                <a:cs typeface="Arial Narrow"/>
              </a:defRPr>
            </a:lvl1pPr>
            <a:lvl2pPr marL="520142" indent="0" algn="ctr">
              <a:buNone/>
              <a:defRPr>
                <a:solidFill>
                  <a:schemeClr val="tx1">
                    <a:tint val="75000"/>
                  </a:schemeClr>
                </a:solidFill>
              </a:defRPr>
            </a:lvl2pPr>
            <a:lvl3pPr marL="1040297" indent="0" algn="ctr">
              <a:buNone/>
              <a:defRPr>
                <a:solidFill>
                  <a:schemeClr val="tx1">
                    <a:tint val="75000"/>
                  </a:schemeClr>
                </a:solidFill>
              </a:defRPr>
            </a:lvl3pPr>
            <a:lvl4pPr marL="1560446" indent="0" algn="ctr">
              <a:buNone/>
              <a:defRPr>
                <a:solidFill>
                  <a:schemeClr val="tx1">
                    <a:tint val="75000"/>
                  </a:schemeClr>
                </a:solidFill>
              </a:defRPr>
            </a:lvl4pPr>
            <a:lvl5pPr marL="2080594" indent="0" algn="ctr">
              <a:buNone/>
              <a:defRPr>
                <a:solidFill>
                  <a:schemeClr val="tx1">
                    <a:tint val="75000"/>
                  </a:schemeClr>
                </a:solidFill>
              </a:defRPr>
            </a:lvl5pPr>
            <a:lvl6pPr marL="2600743" indent="0" algn="ctr">
              <a:buNone/>
              <a:defRPr>
                <a:solidFill>
                  <a:schemeClr val="tx1">
                    <a:tint val="75000"/>
                  </a:schemeClr>
                </a:solidFill>
              </a:defRPr>
            </a:lvl6pPr>
            <a:lvl7pPr marL="3120892" indent="0" algn="ctr">
              <a:buNone/>
              <a:defRPr>
                <a:solidFill>
                  <a:schemeClr val="tx1">
                    <a:tint val="75000"/>
                  </a:schemeClr>
                </a:solidFill>
              </a:defRPr>
            </a:lvl7pPr>
            <a:lvl8pPr marL="3641042" indent="0" algn="ctr">
              <a:buNone/>
              <a:defRPr>
                <a:solidFill>
                  <a:schemeClr val="tx1">
                    <a:tint val="75000"/>
                  </a:schemeClr>
                </a:solidFill>
              </a:defRPr>
            </a:lvl8pPr>
            <a:lvl9pPr marL="4161190" indent="0" algn="ctr">
              <a:buNone/>
              <a:defRPr>
                <a:solidFill>
                  <a:schemeClr val="tx1">
                    <a:tint val="75000"/>
                  </a:schemeClr>
                </a:solidFill>
              </a:defRPr>
            </a:lvl9pPr>
          </a:lstStyle>
          <a:p>
            <a:r>
              <a:rPr lang="en-US" smtClean="0"/>
              <a:t>Click to edit Master subtitle style</a:t>
            </a:r>
            <a:endParaRPr lang="en-US" dirty="0"/>
          </a:p>
        </p:txBody>
      </p:sp>
      <p:cxnSp>
        <p:nvCxnSpPr>
          <p:cNvPr id="6" name="Straight Connector 5"/>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3738611773"/>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431"/>
            <a:ext cx="9085342" cy="1621111"/>
          </a:xfrm>
        </p:spPr>
        <p:txBody>
          <a:bodyPr/>
          <a:lstStyle/>
          <a:p>
            <a:r>
              <a:rPr lang="nb-NO" smtClean="0"/>
              <a:t>Click to edit Master title style</a:t>
            </a:r>
            <a:endParaRPr lang="en-US"/>
          </a:p>
        </p:txBody>
      </p:sp>
      <p:sp>
        <p:nvSpPr>
          <p:cNvPr id="3" name="Subtitle 2"/>
          <p:cNvSpPr>
            <a:spLocks noGrp="1"/>
          </p:cNvSpPr>
          <p:nvPr>
            <p:ph type="subTitle" idx="1"/>
          </p:nvPr>
        </p:nvSpPr>
        <p:spPr>
          <a:xfrm>
            <a:off x="1603306" y="4285615"/>
            <a:ext cx="7482047" cy="1932728"/>
          </a:xfrm>
        </p:spPr>
        <p:txBody>
          <a:bodyPr/>
          <a:lstStyle>
            <a:lvl1pPr marL="0" indent="0" algn="ctr">
              <a:buNone/>
              <a:defRPr>
                <a:solidFill>
                  <a:schemeClr val="tx1">
                    <a:tint val="75000"/>
                  </a:schemeClr>
                </a:solidFill>
              </a:defRPr>
            </a:lvl1pPr>
            <a:lvl2pPr marL="519234" indent="0" algn="ctr">
              <a:buNone/>
              <a:defRPr>
                <a:solidFill>
                  <a:schemeClr val="tx1">
                    <a:tint val="75000"/>
                  </a:schemeClr>
                </a:solidFill>
              </a:defRPr>
            </a:lvl2pPr>
            <a:lvl3pPr marL="1038495" indent="0" algn="ctr">
              <a:buNone/>
              <a:defRPr>
                <a:solidFill>
                  <a:schemeClr val="tx1">
                    <a:tint val="75000"/>
                  </a:schemeClr>
                </a:solidFill>
              </a:defRPr>
            </a:lvl3pPr>
            <a:lvl4pPr marL="1557747" indent="0" algn="ctr">
              <a:buNone/>
              <a:defRPr>
                <a:solidFill>
                  <a:schemeClr val="tx1">
                    <a:tint val="75000"/>
                  </a:schemeClr>
                </a:solidFill>
              </a:defRPr>
            </a:lvl4pPr>
            <a:lvl5pPr marL="2076995" indent="0" algn="ctr">
              <a:buNone/>
              <a:defRPr>
                <a:solidFill>
                  <a:schemeClr val="tx1">
                    <a:tint val="75000"/>
                  </a:schemeClr>
                </a:solidFill>
              </a:defRPr>
            </a:lvl5pPr>
            <a:lvl6pPr marL="2596243" indent="0" algn="ctr">
              <a:buNone/>
              <a:defRPr>
                <a:solidFill>
                  <a:schemeClr val="tx1">
                    <a:tint val="75000"/>
                  </a:schemeClr>
                </a:solidFill>
              </a:defRPr>
            </a:lvl6pPr>
            <a:lvl7pPr marL="3115495" indent="0" algn="ctr">
              <a:buNone/>
              <a:defRPr>
                <a:solidFill>
                  <a:schemeClr val="tx1">
                    <a:tint val="75000"/>
                  </a:schemeClr>
                </a:solidFill>
              </a:defRPr>
            </a:lvl7pPr>
            <a:lvl8pPr marL="3634744" indent="0" algn="ctr">
              <a:buNone/>
              <a:defRPr>
                <a:solidFill>
                  <a:schemeClr val="tx1">
                    <a:tint val="75000"/>
                  </a:schemeClr>
                </a:solidFill>
              </a:defRPr>
            </a:lvl8pPr>
            <a:lvl9pPr marL="4153992"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a:xfrm>
            <a:off x="534432" y="7009643"/>
            <a:ext cx="2494016" cy="402652"/>
          </a:xfrm>
          <a:prstGeom prst="rect">
            <a:avLst/>
          </a:prstGeom>
        </p:spPr>
        <p:txBody>
          <a:bodyPr lIns="91201" tIns="45601" rIns="91201" bIns="45601"/>
          <a:lstStyle/>
          <a:p>
            <a:fld id="{968C2AC7-14B7-1546-A1EC-D9F5A5847096}" type="datetimeFigureOut">
              <a:rPr lang="en-US" smtClean="0"/>
              <a:t>2018-02-18</a:t>
            </a:fld>
            <a:endParaRPr lang="en-US"/>
          </a:p>
        </p:txBody>
      </p:sp>
      <p:sp>
        <p:nvSpPr>
          <p:cNvPr id="5" name="Footer Placeholder 4"/>
          <p:cNvSpPr>
            <a:spLocks noGrp="1"/>
          </p:cNvSpPr>
          <p:nvPr>
            <p:ph type="ftr" sz="quarter" idx="11"/>
          </p:nvPr>
        </p:nvSpPr>
        <p:spPr>
          <a:xfrm>
            <a:off x="3651962" y="7009643"/>
            <a:ext cx="3384735" cy="402652"/>
          </a:xfrm>
          <a:prstGeom prst="rect">
            <a:avLst/>
          </a:prstGeom>
        </p:spPr>
        <p:txBody>
          <a:bodyPr lIns="91201" tIns="45601" rIns="91201" bIns="45601"/>
          <a:lstStyle/>
          <a:p>
            <a:endParaRPr lang="en-US"/>
          </a:p>
        </p:txBody>
      </p:sp>
      <p:sp>
        <p:nvSpPr>
          <p:cNvPr id="6" name="Slide Number Placeholder 5"/>
          <p:cNvSpPr>
            <a:spLocks noGrp="1"/>
          </p:cNvSpPr>
          <p:nvPr>
            <p:ph type="sldNum" sz="quarter" idx="12"/>
          </p:nvPr>
        </p:nvSpPr>
        <p:spPr>
          <a:xfrm>
            <a:off x="7660194" y="7009643"/>
            <a:ext cx="2494016" cy="402652"/>
          </a:xfrm>
          <a:prstGeom prst="rect">
            <a:avLst/>
          </a:prstGeom>
        </p:spPr>
        <p:txBody>
          <a:bodyPr lIns="91201" tIns="45601" rIns="91201" bIns="45601"/>
          <a:lstStyle/>
          <a:p>
            <a:fld id="{BA5FC41D-C8C7-614E-A692-64D6A2BE9D16}" type="slidenum">
              <a:rPr lang="en-US" smtClean="0"/>
              <a:t>‹#›</a:t>
            </a:fld>
            <a:endParaRPr lang="en-US"/>
          </a:p>
        </p:txBody>
      </p:sp>
    </p:spTree>
    <p:extLst>
      <p:ext uri="{BB962C8B-B14F-4D97-AF65-F5344CB8AC3E}">
        <p14:creationId xmlns:p14="http://schemas.microsoft.com/office/powerpoint/2010/main" val="2683601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a:xfrm>
            <a:off x="534432" y="7009643"/>
            <a:ext cx="2494016" cy="402652"/>
          </a:xfrm>
          <a:prstGeom prst="rect">
            <a:avLst/>
          </a:prstGeom>
        </p:spPr>
        <p:txBody>
          <a:bodyPr lIns="91201" tIns="45601" rIns="91201" bIns="45601"/>
          <a:lstStyle/>
          <a:p>
            <a:fld id="{968C2AC7-14B7-1546-A1EC-D9F5A5847096}" type="datetimeFigureOut">
              <a:rPr lang="en-US" smtClean="0"/>
              <a:t>2018-02-18</a:t>
            </a:fld>
            <a:endParaRPr lang="en-US"/>
          </a:p>
        </p:txBody>
      </p:sp>
      <p:sp>
        <p:nvSpPr>
          <p:cNvPr id="5" name="Footer Placeholder 4"/>
          <p:cNvSpPr>
            <a:spLocks noGrp="1"/>
          </p:cNvSpPr>
          <p:nvPr>
            <p:ph type="ftr" sz="quarter" idx="11"/>
          </p:nvPr>
        </p:nvSpPr>
        <p:spPr>
          <a:xfrm>
            <a:off x="3651962" y="7009643"/>
            <a:ext cx="3384735" cy="402652"/>
          </a:xfrm>
          <a:prstGeom prst="rect">
            <a:avLst/>
          </a:prstGeom>
        </p:spPr>
        <p:txBody>
          <a:bodyPr lIns="91201" tIns="45601" rIns="91201" bIns="45601"/>
          <a:lstStyle/>
          <a:p>
            <a:endParaRPr lang="en-US"/>
          </a:p>
        </p:txBody>
      </p:sp>
      <p:sp>
        <p:nvSpPr>
          <p:cNvPr id="6" name="Slide Number Placeholder 5"/>
          <p:cNvSpPr>
            <a:spLocks noGrp="1"/>
          </p:cNvSpPr>
          <p:nvPr>
            <p:ph type="sldNum" sz="quarter" idx="12"/>
          </p:nvPr>
        </p:nvSpPr>
        <p:spPr>
          <a:xfrm>
            <a:off x="7660194" y="7009643"/>
            <a:ext cx="2494016" cy="402652"/>
          </a:xfrm>
          <a:prstGeom prst="rect">
            <a:avLst/>
          </a:prstGeom>
        </p:spPr>
        <p:txBody>
          <a:bodyPr lIns="91201" tIns="45601" rIns="91201" bIns="45601"/>
          <a:lstStyle/>
          <a:p>
            <a:fld id="{BA5FC41D-C8C7-614E-A692-64D6A2BE9D16}" type="slidenum">
              <a:rPr lang="en-US" smtClean="0"/>
              <a:t>‹#›</a:t>
            </a:fld>
            <a:endParaRPr lang="en-US"/>
          </a:p>
        </p:txBody>
      </p:sp>
    </p:spTree>
    <p:extLst>
      <p:ext uri="{BB962C8B-B14F-4D97-AF65-F5344CB8AC3E}">
        <p14:creationId xmlns:p14="http://schemas.microsoft.com/office/powerpoint/2010/main" val="825551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ítulo y objetos">
    <p:spTree>
      <p:nvGrpSpPr>
        <p:cNvPr id="1" name=""/>
        <p:cNvGrpSpPr/>
        <p:nvPr/>
      </p:nvGrpSpPr>
      <p:grpSpPr>
        <a:xfrm>
          <a:off x="0" y="0"/>
          <a:ext cx="0" cy="0"/>
          <a:chOff x="0" y="0"/>
          <a:chExt cx="0" cy="0"/>
        </a:xfrm>
      </p:grpSpPr>
      <p:sp>
        <p:nvSpPr>
          <p:cNvPr id="10" name="Title 1"/>
          <p:cNvSpPr>
            <a:spLocks noGrp="1"/>
          </p:cNvSpPr>
          <p:nvPr>
            <p:ph type="title"/>
          </p:nvPr>
        </p:nvSpPr>
        <p:spPr>
          <a:xfrm>
            <a:off x="534437" y="302870"/>
            <a:ext cx="7721268" cy="1260475"/>
          </a:xfrm>
          <a:prstGeom prst="rect">
            <a:avLst/>
          </a:prstGeom>
        </p:spPr>
        <p:txBody>
          <a:bodyPr lIns="104707" tIns="52351" rIns="104707" bIns="52351"/>
          <a:lstStyle>
            <a:lvl1pPr algn="l">
              <a:defRPr sz="3600" b="1">
                <a:latin typeface="Trebuchet MS" pitchFamily="34" charset="0"/>
              </a:defRPr>
            </a:lvl1pPr>
          </a:lstStyle>
          <a:p>
            <a:r>
              <a:rPr lang="es-ES_tradnl" smtClean="0"/>
              <a:t>Clic para editar título</a:t>
            </a:r>
            <a:endParaRPr lang="en-US" dirty="0"/>
          </a:p>
        </p:txBody>
      </p:sp>
      <p:sp>
        <p:nvSpPr>
          <p:cNvPr id="11" name="Content Placeholder 2"/>
          <p:cNvSpPr>
            <a:spLocks noGrp="1"/>
          </p:cNvSpPr>
          <p:nvPr>
            <p:ph idx="1"/>
          </p:nvPr>
        </p:nvSpPr>
        <p:spPr>
          <a:xfrm>
            <a:off x="534437" y="1764688"/>
            <a:ext cx="7721268" cy="4991131"/>
          </a:xfrm>
          <a:prstGeom prst="rect">
            <a:avLst/>
          </a:prstGeom>
        </p:spPr>
        <p:txBody>
          <a:bodyPr lIns="104707" tIns="52351" rIns="104707" bIns="52351"/>
          <a:lstStyle>
            <a:lvl1pPr>
              <a:defRPr sz="3200">
                <a:latin typeface="Trebuchet MS" pitchFamily="34" charset="0"/>
              </a:defRPr>
            </a:lvl1pPr>
            <a:lvl2pPr>
              <a:defRPr sz="2900">
                <a:latin typeface="Trebuchet MS" pitchFamily="34" charset="0"/>
              </a:defRPr>
            </a:lvl2pPr>
            <a:lvl3pPr>
              <a:defRPr sz="2300">
                <a:latin typeface="Trebuchet MS" pitchFamily="34" charset="0"/>
              </a:defRPr>
            </a:lvl3pPr>
            <a:lvl4pPr>
              <a:defRPr sz="2100">
                <a:latin typeface="Trebuchet MS" pitchFamily="34" charset="0"/>
              </a:defRPr>
            </a:lvl4pPr>
            <a:lvl5pPr>
              <a:defRPr sz="2100">
                <a:latin typeface="Trebuchet MS" pitchFamily="34" charset="0"/>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a:xfrm>
            <a:off x="534200" y="7010400"/>
            <a:ext cx="2495010" cy="401638"/>
          </a:xfrm>
          <a:prstGeom prst="rect">
            <a:avLst/>
          </a:prstGeom>
        </p:spPr>
        <p:txBody>
          <a:bodyPr vert="horz" wrap="square" lIns="104707" tIns="52351" rIns="104707" bIns="52351" numCol="1" anchor="t" anchorCtr="0" compatLnSpc="1">
            <a:prstTxWarp prst="textNoShape">
              <a:avLst/>
            </a:prstTxWarp>
          </a:bodyPr>
          <a:lstStyle>
            <a:lvl1pPr defTabSz="523532">
              <a:defRPr sz="1100">
                <a:latin typeface="Trebuchet MS" charset="0"/>
                <a:cs typeface="Arial" charset="0"/>
              </a:defRPr>
            </a:lvl1pPr>
          </a:lstStyle>
          <a:p>
            <a:pPr>
              <a:defRPr/>
            </a:pPr>
            <a:fld id="{31A2F267-A6B7-1044-9131-A3BD54B4DBC9}" type="datetimeFigureOut">
              <a:rPr lang="es-ES"/>
              <a:pPr>
                <a:defRPr/>
              </a:pPr>
              <a:t>2018-02-18</a:t>
            </a:fld>
            <a:endParaRPr lang="es-ES"/>
          </a:p>
        </p:txBody>
      </p:sp>
      <p:sp>
        <p:nvSpPr>
          <p:cNvPr id="5" name="Footer Placeholder 4"/>
          <p:cNvSpPr>
            <a:spLocks noGrp="1"/>
          </p:cNvSpPr>
          <p:nvPr>
            <p:ph type="ftr" sz="quarter" idx="11"/>
          </p:nvPr>
        </p:nvSpPr>
        <p:spPr>
          <a:xfrm>
            <a:off x="3651388" y="7010400"/>
            <a:ext cx="3385862" cy="401638"/>
          </a:xfrm>
          <a:prstGeom prst="rect">
            <a:avLst/>
          </a:prstGeom>
        </p:spPr>
        <p:txBody>
          <a:bodyPr vert="horz" wrap="square" lIns="104707" tIns="52351" rIns="104707" bIns="52351" numCol="1" anchor="t" anchorCtr="0" compatLnSpc="1">
            <a:prstTxWarp prst="textNoShape">
              <a:avLst/>
            </a:prstTxWarp>
          </a:bodyPr>
          <a:lstStyle>
            <a:lvl1pPr defTabSz="523532">
              <a:defRPr sz="1100">
                <a:latin typeface="Trebuchet MS" charset="0"/>
                <a:cs typeface="Arial" charset="0"/>
              </a:defRPr>
            </a:lvl1pPr>
          </a:lstStyle>
          <a:p>
            <a:pPr>
              <a:defRPr/>
            </a:pPr>
            <a:endParaRPr lang="es-CO"/>
          </a:p>
        </p:txBody>
      </p:sp>
      <p:sp>
        <p:nvSpPr>
          <p:cNvPr id="6" name="Slide Number Placeholder 5"/>
          <p:cNvSpPr>
            <a:spLocks noGrp="1"/>
          </p:cNvSpPr>
          <p:nvPr>
            <p:ph type="sldNum" sz="quarter" idx="12"/>
          </p:nvPr>
        </p:nvSpPr>
        <p:spPr>
          <a:xfrm>
            <a:off x="7659431" y="7010400"/>
            <a:ext cx="545194" cy="401638"/>
          </a:xfrm>
          <a:prstGeom prst="rect">
            <a:avLst/>
          </a:prstGeom>
        </p:spPr>
        <p:txBody>
          <a:bodyPr vert="horz" wrap="square" lIns="104707" tIns="52351" rIns="104707" bIns="52351" numCol="1" anchor="t" anchorCtr="0" compatLnSpc="1">
            <a:prstTxWarp prst="textNoShape">
              <a:avLst/>
            </a:prstTxWarp>
          </a:bodyPr>
          <a:lstStyle>
            <a:lvl1pPr defTabSz="523532">
              <a:defRPr sz="1100">
                <a:latin typeface="Trebuchet MS" charset="0"/>
                <a:cs typeface="Arial" charset="0"/>
              </a:defRPr>
            </a:lvl1pPr>
          </a:lstStyle>
          <a:p>
            <a:pPr>
              <a:defRPr/>
            </a:pPr>
            <a:fld id="{E72EC9B6-C179-FE49-B85C-DB040D3192E8}" type="slidenum">
              <a:rPr lang="es-ES"/>
              <a:pPr>
                <a:defRPr/>
              </a:pPr>
              <a:t>‹#›</a:t>
            </a:fld>
            <a:endParaRPr lang="es-ES"/>
          </a:p>
        </p:txBody>
      </p:sp>
    </p:spTree>
    <p:extLst>
      <p:ext uri="{BB962C8B-B14F-4D97-AF65-F5344CB8AC3E}">
        <p14:creationId xmlns:p14="http://schemas.microsoft.com/office/powerpoint/2010/main" val="1710850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Placeholder 2"/>
          <p:cNvSpPr>
            <a:spLocks noGrp="1"/>
          </p:cNvSpPr>
          <p:nvPr>
            <p:ph type="body" sz="quarter" idx="10" hasCustomPrompt="1"/>
          </p:nvPr>
        </p:nvSpPr>
        <p:spPr>
          <a:xfrm>
            <a:off x="1521076" y="7065665"/>
            <a:ext cx="7877128" cy="497187"/>
          </a:xfrm>
        </p:spPr>
        <p:txBody>
          <a:bodyPr/>
          <a:lstStyle>
            <a:lvl1pPr>
              <a:lnSpc>
                <a:spcPct val="85000"/>
              </a:lnSpc>
              <a:buFontTx/>
              <a:buNone/>
              <a:defRPr sz="900" i="0">
                <a:solidFill>
                  <a:schemeClr val="bg2"/>
                </a:solidFill>
                <a:latin typeface="Arial"/>
              </a:defRPr>
            </a:lvl1pPr>
            <a:lvl2pPr>
              <a:lnSpc>
                <a:spcPct val="85000"/>
              </a:lnSpc>
              <a:buFontTx/>
              <a:buNone/>
              <a:defRPr sz="900">
                <a:solidFill>
                  <a:schemeClr val="bg2"/>
                </a:solidFill>
                <a:latin typeface="+mn-lt"/>
              </a:defRPr>
            </a:lvl2pPr>
            <a:lvl3pPr>
              <a:lnSpc>
                <a:spcPct val="85000"/>
              </a:lnSpc>
              <a:buFontTx/>
              <a:buNone/>
              <a:defRPr sz="900">
                <a:solidFill>
                  <a:schemeClr val="bg2"/>
                </a:solidFill>
                <a:latin typeface="+mn-lt"/>
              </a:defRPr>
            </a:lvl3pPr>
            <a:lvl4pPr>
              <a:lnSpc>
                <a:spcPct val="85000"/>
              </a:lnSpc>
              <a:buFontTx/>
              <a:buNone/>
              <a:defRPr sz="900">
                <a:solidFill>
                  <a:schemeClr val="bg2"/>
                </a:solidFill>
                <a:latin typeface="+mn-lt"/>
              </a:defRPr>
            </a:lvl4pPr>
            <a:lvl5pPr marL="0" indent="0">
              <a:lnSpc>
                <a:spcPct val="85000"/>
              </a:lnSpc>
              <a:buFontTx/>
              <a:buNone/>
              <a:defRPr sz="900">
                <a:solidFill>
                  <a:schemeClr val="bg2"/>
                </a:solidFill>
                <a:latin typeface="+mn-lt"/>
              </a:defRPr>
            </a:lvl5pPr>
          </a:lstStyle>
          <a:p>
            <a:pPr lvl="0"/>
            <a:r>
              <a:rPr lang="en-US" dirty="0" smtClean="0"/>
              <a:t>Click to insert attribution</a:t>
            </a:r>
            <a:endParaRPr lang="en-US" dirty="0"/>
          </a:p>
        </p:txBody>
      </p:sp>
    </p:spTree>
    <p:extLst>
      <p:ext uri="{BB962C8B-B14F-4D97-AF65-F5344CB8AC3E}">
        <p14:creationId xmlns:p14="http://schemas.microsoft.com/office/powerpoint/2010/main" val="208931306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 +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2"/>
          <p:cNvSpPr>
            <a:spLocks noGrp="1"/>
          </p:cNvSpPr>
          <p:nvPr>
            <p:ph idx="13"/>
          </p:nvPr>
        </p:nvSpPr>
        <p:spPr>
          <a:xfrm>
            <a:off x="1521079" y="3781427"/>
            <a:ext cx="2713954"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2"/>
          <p:cNvSpPr>
            <a:spLocks noGrp="1"/>
          </p:cNvSpPr>
          <p:nvPr>
            <p:ph type="body" sz="quarter" idx="10" hasCustomPrompt="1"/>
          </p:nvPr>
        </p:nvSpPr>
        <p:spPr>
          <a:xfrm>
            <a:off x="1521076" y="7065665"/>
            <a:ext cx="7877128" cy="497187"/>
          </a:xfrm>
        </p:spPr>
        <p:txBody>
          <a:bodyPr/>
          <a:lstStyle>
            <a:lvl1pPr>
              <a:lnSpc>
                <a:spcPct val="85000"/>
              </a:lnSpc>
              <a:buFontTx/>
              <a:buNone/>
              <a:defRPr lang="en-US" sz="1000" b="0" i="0" kern="1200" dirty="0">
                <a:solidFill>
                  <a:schemeClr val="bg2"/>
                </a:solidFill>
                <a:latin typeface="Arial Narrow"/>
                <a:ea typeface="+mn-ea"/>
                <a:cs typeface="Arial Narrow"/>
              </a:defRPr>
            </a:lvl1pPr>
            <a:lvl2pPr>
              <a:lnSpc>
                <a:spcPct val="85000"/>
              </a:lnSpc>
              <a:buFontTx/>
              <a:buNone/>
              <a:defRPr sz="900">
                <a:solidFill>
                  <a:schemeClr val="bg2"/>
                </a:solidFill>
                <a:latin typeface="+mn-lt"/>
              </a:defRPr>
            </a:lvl2pPr>
            <a:lvl3pPr>
              <a:lnSpc>
                <a:spcPct val="85000"/>
              </a:lnSpc>
              <a:buFontTx/>
              <a:buNone/>
              <a:defRPr sz="900">
                <a:solidFill>
                  <a:schemeClr val="bg2"/>
                </a:solidFill>
                <a:latin typeface="+mn-lt"/>
              </a:defRPr>
            </a:lvl3pPr>
            <a:lvl4pPr>
              <a:lnSpc>
                <a:spcPct val="85000"/>
              </a:lnSpc>
              <a:buFontTx/>
              <a:buNone/>
              <a:defRPr sz="900">
                <a:solidFill>
                  <a:schemeClr val="bg2"/>
                </a:solidFill>
                <a:latin typeface="+mn-lt"/>
              </a:defRPr>
            </a:lvl4pPr>
            <a:lvl5pPr marL="0" indent="0">
              <a:lnSpc>
                <a:spcPct val="85000"/>
              </a:lnSpc>
              <a:buFontTx/>
              <a:buNone/>
              <a:defRPr sz="900">
                <a:solidFill>
                  <a:schemeClr val="bg2"/>
                </a:solidFill>
                <a:latin typeface="+mn-lt"/>
              </a:defRPr>
            </a:lvl5pPr>
          </a:lstStyle>
          <a:p>
            <a:pPr marL="0" lvl="0" indent="0" algn="l" defTabSz="1041842" rtl="0" eaLnBrk="1" latinLnBrk="0" hangingPunct="1">
              <a:lnSpc>
                <a:spcPct val="85000"/>
              </a:lnSpc>
              <a:spcBef>
                <a:spcPts val="684"/>
              </a:spcBef>
              <a:spcAft>
                <a:spcPts val="1369"/>
              </a:spcAft>
              <a:buFontTx/>
              <a:buNone/>
            </a:pPr>
            <a:r>
              <a:rPr lang="en-US" dirty="0" smtClean="0"/>
              <a:t>Click to insert attribution</a:t>
            </a:r>
            <a:endParaRPr lang="en-US" dirty="0"/>
          </a:p>
        </p:txBody>
      </p:sp>
    </p:spTree>
    <p:extLst>
      <p:ext uri="{BB962C8B-B14F-4D97-AF65-F5344CB8AC3E}">
        <p14:creationId xmlns:p14="http://schemas.microsoft.com/office/powerpoint/2010/main" val="3976905330"/>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a:p>
        </p:txBody>
      </p:sp>
      <p:sp>
        <p:nvSpPr>
          <p:cNvPr id="3" name="Content Placeholder 2"/>
          <p:cNvSpPr>
            <a:spLocks noGrp="1"/>
          </p:cNvSpPr>
          <p:nvPr>
            <p:ph idx="1"/>
          </p:nvPr>
        </p:nvSpPr>
        <p:spPr>
          <a:xfrm>
            <a:off x="4474165" y="3781427"/>
            <a:ext cx="5680051"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2"/>
          <p:cNvSpPr>
            <a:spLocks noGrp="1"/>
          </p:cNvSpPr>
          <p:nvPr>
            <p:ph type="body" sz="quarter" idx="10" hasCustomPrompt="1"/>
          </p:nvPr>
        </p:nvSpPr>
        <p:spPr>
          <a:xfrm>
            <a:off x="1521076" y="7065665"/>
            <a:ext cx="7877128" cy="497187"/>
          </a:xfrm>
        </p:spPr>
        <p:txBody>
          <a:bodyPr/>
          <a:lstStyle>
            <a:lvl1pPr>
              <a:lnSpc>
                <a:spcPct val="85000"/>
              </a:lnSpc>
              <a:buFontTx/>
              <a:buNone/>
              <a:defRPr lang="en-US" sz="1000" b="0" i="0" kern="1200" dirty="0">
                <a:solidFill>
                  <a:schemeClr val="bg2"/>
                </a:solidFill>
                <a:latin typeface="Arial Narrow"/>
                <a:ea typeface="+mn-ea"/>
                <a:cs typeface="Arial Narrow"/>
              </a:defRPr>
            </a:lvl1pPr>
            <a:lvl2pPr>
              <a:lnSpc>
                <a:spcPct val="85000"/>
              </a:lnSpc>
              <a:buFontTx/>
              <a:buNone/>
              <a:defRPr sz="900">
                <a:solidFill>
                  <a:schemeClr val="bg2"/>
                </a:solidFill>
                <a:latin typeface="+mn-lt"/>
              </a:defRPr>
            </a:lvl2pPr>
            <a:lvl3pPr>
              <a:lnSpc>
                <a:spcPct val="85000"/>
              </a:lnSpc>
              <a:buFontTx/>
              <a:buNone/>
              <a:defRPr sz="900">
                <a:solidFill>
                  <a:schemeClr val="bg2"/>
                </a:solidFill>
                <a:latin typeface="+mn-lt"/>
              </a:defRPr>
            </a:lvl3pPr>
            <a:lvl4pPr>
              <a:lnSpc>
                <a:spcPct val="85000"/>
              </a:lnSpc>
              <a:buFontTx/>
              <a:buNone/>
              <a:defRPr sz="900">
                <a:solidFill>
                  <a:schemeClr val="bg2"/>
                </a:solidFill>
                <a:latin typeface="+mn-lt"/>
              </a:defRPr>
            </a:lvl4pPr>
            <a:lvl5pPr marL="0" indent="0">
              <a:lnSpc>
                <a:spcPct val="85000"/>
              </a:lnSpc>
              <a:buFontTx/>
              <a:buNone/>
              <a:defRPr sz="900">
                <a:solidFill>
                  <a:schemeClr val="bg2"/>
                </a:solidFill>
                <a:latin typeface="+mn-lt"/>
              </a:defRPr>
            </a:lvl5pPr>
          </a:lstStyle>
          <a:p>
            <a:pPr marL="0" lvl="0" indent="0" algn="l" defTabSz="1041842" rtl="0" eaLnBrk="1" latinLnBrk="0" hangingPunct="1">
              <a:lnSpc>
                <a:spcPct val="85000"/>
              </a:lnSpc>
              <a:spcBef>
                <a:spcPts val="684"/>
              </a:spcBef>
              <a:spcAft>
                <a:spcPts val="1369"/>
              </a:spcAft>
              <a:buFontTx/>
              <a:buNone/>
            </a:pPr>
            <a:r>
              <a:rPr lang="en-US" dirty="0" smtClean="0"/>
              <a:t>Click to insert attribution</a:t>
            </a:r>
            <a:endParaRPr lang="en-US" dirty="0"/>
          </a:p>
        </p:txBody>
      </p:sp>
    </p:spTree>
    <p:extLst>
      <p:ext uri="{BB962C8B-B14F-4D97-AF65-F5344CB8AC3E}">
        <p14:creationId xmlns:p14="http://schemas.microsoft.com/office/powerpoint/2010/main" val="447719714"/>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able of Conten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756285"/>
            <a:ext cx="3719576" cy="1354242"/>
          </a:xfrm>
        </p:spPr>
        <p:txBody>
          <a:bodyPr/>
          <a:lstStyle>
            <a:lvl1pPr>
              <a:defRPr>
                <a:solidFill>
                  <a:schemeClr val="bg1"/>
                </a:solidFill>
              </a:defRPr>
            </a:lvl1pPr>
          </a:lstStyle>
          <a:p>
            <a:r>
              <a:rPr lang="en-US" smtClean="0"/>
              <a:t>Click to edit Master title style</a:t>
            </a:r>
            <a:endParaRPr lang="en-US"/>
          </a:p>
        </p:txBody>
      </p:sp>
      <p:sp>
        <p:nvSpPr>
          <p:cNvPr id="34" name="Text Placeholder 33"/>
          <p:cNvSpPr>
            <a:spLocks noGrp="1"/>
          </p:cNvSpPr>
          <p:nvPr>
            <p:ph type="body" sz="quarter" idx="10" hasCustomPrompt="1"/>
          </p:nvPr>
        </p:nvSpPr>
        <p:spPr>
          <a:xfrm>
            <a:off x="534432"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37" name="Text Placeholder 36"/>
          <p:cNvSpPr>
            <a:spLocks noGrp="1"/>
          </p:cNvSpPr>
          <p:nvPr>
            <p:ph type="body" sz="quarter" idx="11"/>
          </p:nvPr>
        </p:nvSpPr>
        <p:spPr>
          <a:xfrm>
            <a:off x="4475867" y="756285"/>
            <a:ext cx="5678339" cy="1354242"/>
          </a:xfrm>
        </p:spPr>
        <p:txBody>
          <a:bodyPr/>
          <a:lstStyle>
            <a:lvl1pPr>
              <a:defRPr i="0">
                <a:solidFill>
                  <a:schemeClr val="accent6"/>
                </a:solidFill>
              </a:defRPr>
            </a:lvl1pPr>
            <a:lvl2pPr>
              <a:defRPr sz="1800" b="0" i="0">
                <a:solidFill>
                  <a:srgbClr val="40BFFF"/>
                </a:solidFill>
                <a:latin typeface="Arial"/>
                <a:cs typeface="Arial"/>
              </a:defRPr>
            </a:lvl2pPr>
            <a:lvl3pPr marL="211624" indent="-211624">
              <a:buFont typeface="Arial"/>
              <a:buChar char="•"/>
              <a:defRPr>
                <a:solidFill>
                  <a:schemeClr val="bg1"/>
                </a:solidFill>
              </a:defRPr>
            </a:lvl3pPr>
            <a:lvl4pPr marL="195347" indent="-195347">
              <a:buFont typeface="Arial"/>
              <a:buChar char="​"/>
              <a:defRPr>
                <a:solidFill>
                  <a:schemeClr val="bg2"/>
                </a:solidFill>
              </a:defRPr>
            </a:lvl4pPr>
            <a:lvl5pPr marL="511878" indent="-195347">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8" name="Text Placeholder 33"/>
          <p:cNvSpPr>
            <a:spLocks noGrp="1"/>
          </p:cNvSpPr>
          <p:nvPr>
            <p:ph type="body" sz="quarter" idx="12" hasCustomPrompt="1"/>
          </p:nvPr>
        </p:nvSpPr>
        <p:spPr>
          <a:xfrm>
            <a:off x="2501905"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40" name="Text Placeholder 33"/>
          <p:cNvSpPr>
            <a:spLocks noGrp="1"/>
          </p:cNvSpPr>
          <p:nvPr>
            <p:ph type="body" sz="quarter" idx="13" hasCustomPrompt="1"/>
          </p:nvPr>
        </p:nvSpPr>
        <p:spPr>
          <a:xfrm>
            <a:off x="4469373"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42" name="Text Placeholder 33"/>
          <p:cNvSpPr>
            <a:spLocks noGrp="1"/>
          </p:cNvSpPr>
          <p:nvPr>
            <p:ph type="body" sz="quarter" idx="14" hasCustomPrompt="1"/>
          </p:nvPr>
        </p:nvSpPr>
        <p:spPr>
          <a:xfrm>
            <a:off x="6436847"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44" name="Text Placeholder 33"/>
          <p:cNvSpPr>
            <a:spLocks noGrp="1"/>
          </p:cNvSpPr>
          <p:nvPr>
            <p:ph type="body" sz="quarter" idx="15" hasCustomPrompt="1"/>
          </p:nvPr>
        </p:nvSpPr>
        <p:spPr>
          <a:xfrm>
            <a:off x="8404315"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25" name="Text Placeholder 33"/>
          <p:cNvSpPr>
            <a:spLocks noGrp="1"/>
          </p:cNvSpPr>
          <p:nvPr>
            <p:ph type="body" sz="quarter" idx="21" hasCustomPrompt="1"/>
          </p:nvPr>
        </p:nvSpPr>
        <p:spPr>
          <a:xfrm>
            <a:off x="534432"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26" name="Text Placeholder 33"/>
          <p:cNvSpPr>
            <a:spLocks noGrp="1"/>
          </p:cNvSpPr>
          <p:nvPr>
            <p:ph type="body" sz="quarter" idx="22" hasCustomPrompt="1"/>
          </p:nvPr>
        </p:nvSpPr>
        <p:spPr>
          <a:xfrm>
            <a:off x="2501905"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27" name="Text Placeholder 33"/>
          <p:cNvSpPr>
            <a:spLocks noGrp="1"/>
          </p:cNvSpPr>
          <p:nvPr>
            <p:ph type="body" sz="quarter" idx="23" hasCustomPrompt="1"/>
          </p:nvPr>
        </p:nvSpPr>
        <p:spPr>
          <a:xfrm>
            <a:off x="4469373"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28" name="Text Placeholder 33"/>
          <p:cNvSpPr>
            <a:spLocks noGrp="1"/>
          </p:cNvSpPr>
          <p:nvPr>
            <p:ph type="body" sz="quarter" idx="24" hasCustomPrompt="1"/>
          </p:nvPr>
        </p:nvSpPr>
        <p:spPr>
          <a:xfrm>
            <a:off x="6436847"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29" name="Text Placeholder 33"/>
          <p:cNvSpPr>
            <a:spLocks noGrp="1"/>
          </p:cNvSpPr>
          <p:nvPr>
            <p:ph type="body" sz="quarter" idx="25" hasCustomPrompt="1"/>
          </p:nvPr>
        </p:nvSpPr>
        <p:spPr>
          <a:xfrm>
            <a:off x="8404315"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71" name="Text Placeholder 33"/>
          <p:cNvSpPr>
            <a:spLocks noGrp="1"/>
          </p:cNvSpPr>
          <p:nvPr>
            <p:ph type="body" sz="quarter" idx="31" hasCustomPrompt="1"/>
          </p:nvPr>
        </p:nvSpPr>
        <p:spPr>
          <a:xfrm>
            <a:off x="534432"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2" name="Text Placeholder 33"/>
          <p:cNvSpPr>
            <a:spLocks noGrp="1"/>
          </p:cNvSpPr>
          <p:nvPr>
            <p:ph type="body" sz="quarter" idx="32" hasCustomPrompt="1"/>
          </p:nvPr>
        </p:nvSpPr>
        <p:spPr>
          <a:xfrm>
            <a:off x="2501905"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3" name="Text Placeholder 33"/>
          <p:cNvSpPr>
            <a:spLocks noGrp="1"/>
          </p:cNvSpPr>
          <p:nvPr>
            <p:ph type="body" sz="quarter" idx="33" hasCustomPrompt="1"/>
          </p:nvPr>
        </p:nvSpPr>
        <p:spPr>
          <a:xfrm>
            <a:off x="4469373"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4" name="Text Placeholder 33"/>
          <p:cNvSpPr>
            <a:spLocks noGrp="1"/>
          </p:cNvSpPr>
          <p:nvPr>
            <p:ph type="body" sz="quarter" idx="34" hasCustomPrompt="1"/>
          </p:nvPr>
        </p:nvSpPr>
        <p:spPr>
          <a:xfrm>
            <a:off x="6436847"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5" name="Text Placeholder 33"/>
          <p:cNvSpPr>
            <a:spLocks noGrp="1"/>
          </p:cNvSpPr>
          <p:nvPr>
            <p:ph type="body" sz="quarter" idx="35" hasCustomPrompt="1"/>
          </p:nvPr>
        </p:nvSpPr>
        <p:spPr>
          <a:xfrm>
            <a:off x="8404315"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6" name="Text Placeholder 33"/>
          <p:cNvSpPr>
            <a:spLocks noGrp="1"/>
          </p:cNvSpPr>
          <p:nvPr>
            <p:ph type="body" sz="quarter" idx="36" hasCustomPrompt="1"/>
          </p:nvPr>
        </p:nvSpPr>
        <p:spPr>
          <a:xfrm>
            <a:off x="534432"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77" name="Text Placeholder 33"/>
          <p:cNvSpPr>
            <a:spLocks noGrp="1"/>
          </p:cNvSpPr>
          <p:nvPr>
            <p:ph type="body" sz="quarter" idx="37" hasCustomPrompt="1"/>
          </p:nvPr>
        </p:nvSpPr>
        <p:spPr>
          <a:xfrm>
            <a:off x="2501905"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78" name="Text Placeholder 33"/>
          <p:cNvSpPr>
            <a:spLocks noGrp="1"/>
          </p:cNvSpPr>
          <p:nvPr>
            <p:ph type="body" sz="quarter" idx="38" hasCustomPrompt="1"/>
          </p:nvPr>
        </p:nvSpPr>
        <p:spPr>
          <a:xfrm>
            <a:off x="4469373"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79" name="Text Placeholder 33"/>
          <p:cNvSpPr>
            <a:spLocks noGrp="1"/>
          </p:cNvSpPr>
          <p:nvPr>
            <p:ph type="body" sz="quarter" idx="39" hasCustomPrompt="1"/>
          </p:nvPr>
        </p:nvSpPr>
        <p:spPr>
          <a:xfrm>
            <a:off x="6436847"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80" name="Text Placeholder 33"/>
          <p:cNvSpPr>
            <a:spLocks noGrp="1"/>
          </p:cNvSpPr>
          <p:nvPr>
            <p:ph type="body" sz="quarter" idx="40" hasCustomPrompt="1"/>
          </p:nvPr>
        </p:nvSpPr>
        <p:spPr>
          <a:xfrm>
            <a:off x="8404315"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Tree>
    <p:extLst>
      <p:ext uri="{BB962C8B-B14F-4D97-AF65-F5344CB8AC3E}">
        <p14:creationId xmlns:p14="http://schemas.microsoft.com/office/powerpoint/2010/main" val="3456983433"/>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4" name="Content Placeholder 2"/>
          <p:cNvSpPr>
            <a:spLocks noGrp="1"/>
          </p:cNvSpPr>
          <p:nvPr>
            <p:ph idx="1"/>
          </p:nvPr>
        </p:nvSpPr>
        <p:spPr>
          <a:xfrm>
            <a:off x="4474155" y="3781427"/>
            <a:ext cx="2713954"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0"/>
          </p:nvPr>
        </p:nvSpPr>
        <p:spPr>
          <a:xfrm>
            <a:off x="7427233" y="3781427"/>
            <a:ext cx="2726973"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11"/>
          </p:nvPr>
        </p:nvSpPr>
        <p:spPr>
          <a:xfrm>
            <a:off x="1521079" y="3781427"/>
            <a:ext cx="2713954"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2"/>
          <p:cNvSpPr>
            <a:spLocks noGrp="1"/>
          </p:cNvSpPr>
          <p:nvPr>
            <p:ph type="body" sz="quarter" idx="12" hasCustomPrompt="1"/>
          </p:nvPr>
        </p:nvSpPr>
        <p:spPr>
          <a:xfrm>
            <a:off x="1521076" y="7065665"/>
            <a:ext cx="7877128" cy="497187"/>
          </a:xfrm>
        </p:spPr>
        <p:txBody>
          <a:bodyPr/>
          <a:lstStyle>
            <a:lvl1pPr>
              <a:lnSpc>
                <a:spcPct val="85000"/>
              </a:lnSpc>
              <a:buFontTx/>
              <a:buNone/>
              <a:defRPr lang="en-US" sz="1000" b="0" i="0" kern="1200" dirty="0">
                <a:solidFill>
                  <a:schemeClr val="bg2"/>
                </a:solidFill>
                <a:latin typeface="Arial Narrow"/>
                <a:ea typeface="+mn-ea"/>
                <a:cs typeface="Arial Narrow"/>
              </a:defRPr>
            </a:lvl1pPr>
            <a:lvl2pPr>
              <a:lnSpc>
                <a:spcPct val="85000"/>
              </a:lnSpc>
              <a:buFontTx/>
              <a:buNone/>
              <a:defRPr sz="900">
                <a:solidFill>
                  <a:schemeClr val="bg2"/>
                </a:solidFill>
                <a:latin typeface="+mn-lt"/>
              </a:defRPr>
            </a:lvl2pPr>
            <a:lvl3pPr>
              <a:lnSpc>
                <a:spcPct val="85000"/>
              </a:lnSpc>
              <a:buFontTx/>
              <a:buNone/>
              <a:defRPr sz="900">
                <a:solidFill>
                  <a:schemeClr val="bg2"/>
                </a:solidFill>
                <a:latin typeface="+mn-lt"/>
              </a:defRPr>
            </a:lvl3pPr>
            <a:lvl4pPr>
              <a:lnSpc>
                <a:spcPct val="85000"/>
              </a:lnSpc>
              <a:buFontTx/>
              <a:buNone/>
              <a:defRPr sz="900">
                <a:solidFill>
                  <a:schemeClr val="bg2"/>
                </a:solidFill>
                <a:latin typeface="+mn-lt"/>
              </a:defRPr>
            </a:lvl4pPr>
            <a:lvl5pPr marL="0" indent="0">
              <a:lnSpc>
                <a:spcPct val="85000"/>
              </a:lnSpc>
              <a:buFontTx/>
              <a:buNone/>
              <a:defRPr sz="900">
                <a:solidFill>
                  <a:schemeClr val="bg2"/>
                </a:solidFill>
                <a:latin typeface="+mn-lt"/>
              </a:defRPr>
            </a:lvl5pPr>
          </a:lstStyle>
          <a:p>
            <a:pPr marL="0" lvl="0" indent="0" algn="l" defTabSz="1041842" rtl="0" eaLnBrk="1" latinLnBrk="0" hangingPunct="1">
              <a:lnSpc>
                <a:spcPct val="85000"/>
              </a:lnSpc>
              <a:spcBef>
                <a:spcPts val="684"/>
              </a:spcBef>
              <a:spcAft>
                <a:spcPts val="1369"/>
              </a:spcAft>
              <a:buFontTx/>
              <a:buNone/>
            </a:pPr>
            <a:r>
              <a:rPr lang="en-US" dirty="0" smtClean="0"/>
              <a:t>Click to insert attribution</a:t>
            </a:r>
            <a:endParaRPr lang="en-US" dirty="0"/>
          </a:p>
        </p:txBody>
      </p:sp>
    </p:spTree>
    <p:extLst>
      <p:ext uri="{BB962C8B-B14F-4D97-AF65-F5344CB8AC3E}">
        <p14:creationId xmlns:p14="http://schemas.microsoft.com/office/powerpoint/2010/main" val="396764461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2886"/>
            <a:ext cx="10154206" cy="621485"/>
          </a:xfrm>
          <a:solidFill>
            <a:schemeClr val="tx1">
              <a:alpha val="70000"/>
            </a:schemeClr>
          </a:solidFill>
        </p:spPr>
        <p:txBody>
          <a:bodyPr lIns="520142" anchor="t">
            <a:normAutofit/>
          </a:bodyPr>
          <a:lstStyle>
            <a:lvl1pPr algn="l">
              <a:defRPr sz="3200" b="1">
                <a:solidFill>
                  <a:srgbClr val="6EB33E"/>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34432" y="1444298"/>
            <a:ext cx="9619774" cy="5311503"/>
          </a:xfrm>
        </p:spPr>
        <p:txBody>
          <a:bodyPr/>
          <a:lstStyle>
            <a:lvl1pPr>
              <a:defRPr>
                <a:solidFill>
                  <a:schemeClr val="bg1"/>
                </a:solidFill>
                <a:latin typeface="Arial Narrow"/>
                <a:cs typeface="Arial Narrow"/>
              </a:defRPr>
            </a:lvl1pPr>
            <a:lvl2pPr>
              <a:defRPr>
                <a:solidFill>
                  <a:schemeClr val="bg1"/>
                </a:solidFill>
                <a:latin typeface="Arial Narrow"/>
                <a:cs typeface="Arial Narrow"/>
              </a:defRPr>
            </a:lvl2pPr>
            <a:lvl3pPr>
              <a:defRPr>
                <a:solidFill>
                  <a:schemeClr val="bg1"/>
                </a:solidFill>
                <a:latin typeface="Arial Narrow"/>
                <a:cs typeface="Arial Narrow"/>
              </a:defRPr>
            </a:lvl3pPr>
            <a:lvl4pPr>
              <a:defRPr>
                <a:solidFill>
                  <a:schemeClr val="bg1"/>
                </a:solidFill>
                <a:latin typeface="Arial Narrow"/>
                <a:cs typeface="Arial Narrow"/>
              </a:defRPr>
            </a:lvl4pPr>
            <a:lvl5pPr>
              <a:defRPr>
                <a:solidFill>
                  <a:schemeClr val="bg1"/>
                </a:solidFill>
                <a:latin typeface="Arial Narrow"/>
                <a:cs typeface="Arial Narrow"/>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0" name="Straight Connector 9"/>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197642096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oid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7"/>
            <a:ext cx="9619774" cy="987041"/>
          </a:xfrm>
        </p:spPr>
        <p:txBody>
          <a:bodyPr/>
          <a:lstStyle>
            <a:lvl1pPr>
              <a:defRPr>
                <a:solidFill>
                  <a:srgbClr val="6EB33E"/>
                </a:solidFill>
              </a:defRPr>
            </a:lvl1pPr>
          </a:lstStyle>
          <a:p>
            <a:r>
              <a:rPr lang="en-US" smtClean="0"/>
              <a:t>Click to edit Master title style</a:t>
            </a:r>
            <a:endParaRPr lang="en-US" dirty="0"/>
          </a:p>
        </p:txBody>
      </p:sp>
      <p:sp>
        <p:nvSpPr>
          <p:cNvPr id="7" name="Text Placeholder 6"/>
          <p:cNvSpPr>
            <a:spLocks noGrp="1"/>
          </p:cNvSpPr>
          <p:nvPr>
            <p:ph type="body" sz="quarter" idx="13"/>
          </p:nvPr>
        </p:nvSpPr>
        <p:spPr>
          <a:xfrm>
            <a:off x="534438" y="1444318"/>
            <a:ext cx="4401287" cy="5144049"/>
          </a:xfrm>
        </p:spPr>
        <p:txBody>
          <a:bodyPr/>
          <a:lstStyle>
            <a:lvl1pPr marL="0" indent="0">
              <a:buNone/>
              <a:defRPr>
                <a:solidFill>
                  <a:schemeClr val="tx1"/>
                </a:solidFill>
              </a:defRPr>
            </a:lvl1pPr>
            <a:lvl2pPr marL="520142" indent="0">
              <a:buNone/>
              <a:defRPr>
                <a:solidFill>
                  <a:schemeClr val="tx1"/>
                </a:solidFill>
              </a:defRPr>
            </a:lvl2pPr>
            <a:lvl3pPr marL="1040297" indent="0">
              <a:buNone/>
              <a:defRPr>
                <a:solidFill>
                  <a:schemeClr val="tx1"/>
                </a:solidFill>
              </a:defRPr>
            </a:lvl3pPr>
            <a:lvl4pPr marL="1560446" indent="0">
              <a:buNone/>
              <a:defRPr>
                <a:solidFill>
                  <a:schemeClr val="tx1"/>
                </a:solidFill>
              </a:defRPr>
            </a:lvl4pPr>
            <a:lvl5pPr marL="2080594" indent="0">
              <a:buNone/>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9"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283370738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oid Slide-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7"/>
            <a:ext cx="9619774" cy="987041"/>
          </a:xfrm>
        </p:spPr>
        <p:txBody>
          <a:bodyPr/>
          <a:lstStyle>
            <a:lvl1pPr>
              <a:defRPr>
                <a:solidFill>
                  <a:srgbClr val="6EB33E"/>
                </a:solidFill>
              </a:defRPr>
            </a:lvl1pPr>
          </a:lstStyle>
          <a:p>
            <a:r>
              <a:rPr lang="en-US" smtClean="0"/>
              <a:t>Click to edit Master title style</a:t>
            </a:r>
            <a:endParaRPr lang="en-US" dirty="0"/>
          </a:p>
        </p:txBody>
      </p:sp>
      <p:sp>
        <p:nvSpPr>
          <p:cNvPr id="7" name="Text Placeholder 6"/>
          <p:cNvSpPr>
            <a:spLocks noGrp="1"/>
          </p:cNvSpPr>
          <p:nvPr>
            <p:ph type="body" sz="quarter" idx="13"/>
          </p:nvPr>
        </p:nvSpPr>
        <p:spPr>
          <a:xfrm>
            <a:off x="534458" y="1444318"/>
            <a:ext cx="4388265" cy="5119479"/>
          </a:xfrm>
        </p:spPr>
        <p:txBody>
          <a:bodyPr/>
          <a:lstStyle>
            <a:lvl1pPr marL="0" indent="0">
              <a:buNone/>
              <a:defRPr>
                <a:solidFill>
                  <a:schemeClr val="bg1"/>
                </a:solidFill>
              </a:defRPr>
            </a:lvl1pPr>
            <a:lvl2pPr marL="520142" indent="0">
              <a:buNone/>
              <a:defRPr>
                <a:solidFill>
                  <a:schemeClr val="bg1"/>
                </a:solidFill>
              </a:defRPr>
            </a:lvl2pPr>
            <a:lvl3pPr marL="1040297" indent="0">
              <a:buNone/>
              <a:defRPr>
                <a:solidFill>
                  <a:schemeClr val="bg1"/>
                </a:solidFill>
              </a:defRPr>
            </a:lvl3pPr>
            <a:lvl4pPr marL="1560446" indent="0">
              <a:buNone/>
              <a:defRPr>
                <a:solidFill>
                  <a:schemeClr val="bg1"/>
                </a:solidFill>
              </a:defRPr>
            </a:lvl4pPr>
            <a:lvl5pPr marL="208059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0" name="Straight Connector 9"/>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49967384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ree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2886"/>
            <a:ext cx="10154206" cy="621485"/>
          </a:xfrm>
          <a:noFill/>
        </p:spPr>
        <p:txBody>
          <a:bodyPr lIns="520142" anchor="t">
            <a:normAutofit/>
          </a:bodyPr>
          <a:lstStyle>
            <a:lvl1pPr algn="l">
              <a:defRPr sz="3200" b="1">
                <a:solidFill>
                  <a:srgbClr val="6EB33E"/>
                </a:solidFill>
                <a:latin typeface="Arial"/>
                <a:cs typeface="Arial"/>
              </a:defRPr>
            </a:lvl1pPr>
          </a:lstStyle>
          <a:p>
            <a:r>
              <a:rPr lang="en-US" dirty="0" smtClean="0"/>
              <a:t>CLICK TO EDIT MASTER TITLE STYLE</a:t>
            </a:r>
            <a:endParaRPr lang="en-US" dirty="0"/>
          </a:p>
        </p:txBody>
      </p:sp>
      <p:cxnSp>
        <p:nvCxnSpPr>
          <p:cNvPr id="7" name="Straight Connector 6"/>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9"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152058189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Free Content-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2886"/>
            <a:ext cx="10154206" cy="621485"/>
          </a:xfrm>
          <a:solidFill>
            <a:schemeClr val="tx1">
              <a:alpha val="70000"/>
            </a:schemeClr>
          </a:solidFill>
        </p:spPr>
        <p:txBody>
          <a:bodyPr lIns="520142" anchor="t">
            <a:normAutofit/>
          </a:bodyPr>
          <a:lstStyle>
            <a:lvl1pPr algn="l">
              <a:defRPr sz="3200" b="1">
                <a:solidFill>
                  <a:srgbClr val="6EB33E"/>
                </a:solidFill>
                <a:latin typeface="Arial"/>
                <a:cs typeface="Arial"/>
              </a:defRPr>
            </a:lvl1pPr>
          </a:lstStyle>
          <a:p>
            <a:r>
              <a:rPr lang="en-US" dirty="0" smtClean="0"/>
              <a:t>CLICK TO EDIT MASTER TITLE STYLE</a:t>
            </a:r>
            <a:endParaRPr lang="en-US" dirty="0"/>
          </a:p>
        </p:txBody>
      </p:sp>
      <p:sp>
        <p:nvSpPr>
          <p:cNvPr id="8"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9" name="Straight Connector 8"/>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3958607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4"/>
            <a:ext cx="9619774" cy="985622"/>
          </a:xfrm>
        </p:spPr>
        <p:txBody>
          <a:bodyPr anchor="t" anchorCtr="0">
            <a:noAutofit/>
          </a:bodyPr>
          <a:lstStyle>
            <a:lvl1pPr algn="l">
              <a:defRPr sz="3200" b="1" cap="all">
                <a:solidFill>
                  <a:srgbClr val="339837"/>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34432" y="1444298"/>
            <a:ext cx="4720815" cy="5311503"/>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33391" y="1444298"/>
            <a:ext cx="4720815" cy="5311503"/>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1040800011"/>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4"/>
            <a:ext cx="9619774" cy="985622"/>
          </a:xfrm>
        </p:spPr>
        <p:txBody>
          <a:bodyPr anchor="t" anchorCtr="0">
            <a:noAutofit/>
          </a:bodyPr>
          <a:lstStyle>
            <a:lvl1pPr algn="l">
              <a:defRPr sz="3200" b="1" cap="all">
                <a:solidFill>
                  <a:srgbClr val="6EB33E"/>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34432" y="1444298"/>
            <a:ext cx="4720815" cy="5311503"/>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solidFill>
                  <a:schemeClr val="bg1"/>
                </a:solidFill>
              </a:defRPr>
            </a:lvl4pPr>
            <a:lvl5pPr>
              <a:defRPr sz="2100">
                <a:solidFill>
                  <a:schemeClr val="bg1"/>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33391" y="1444296"/>
            <a:ext cx="4720815" cy="5311502"/>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solidFill>
                  <a:schemeClr val="bg1"/>
                </a:solidFill>
              </a:defRPr>
            </a:lvl4pPr>
            <a:lvl5pPr>
              <a:defRPr sz="2100">
                <a:solidFill>
                  <a:schemeClr val="bg1"/>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1" name="Straight Connector 10"/>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132614844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432" y="302868"/>
            <a:ext cx="9619774" cy="1260475"/>
          </a:xfrm>
          <a:prstGeom prst="rect">
            <a:avLst/>
          </a:prstGeom>
        </p:spPr>
        <p:txBody>
          <a:bodyPr vert="horz" lIns="0" tIns="52013" rIns="0" bIns="52013"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4432" y="1764689"/>
            <a:ext cx="9619774" cy="4991131"/>
          </a:xfrm>
          <a:prstGeom prst="rect">
            <a:avLst/>
          </a:prstGeom>
        </p:spPr>
        <p:txBody>
          <a:bodyPr vert="horz" lIns="104030" tIns="52013" rIns="104030" bIns="52013"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5988116"/>
      </p:ext>
    </p:extLst>
  </p:cSld>
  <p:clrMap bg1="lt1" tx1="dk1" bg2="lt2" tx2="dk2" accent1="accent1" accent2="accent2" accent3="accent3" accent4="accent4" accent5="accent5" accent6="accent6" hlink="hlink" folHlink="folHlink"/>
  <p:sldLayoutIdLst>
    <p:sldLayoutId id="2147483672" r:id="rId1"/>
    <p:sldLayoutId id="2147483666" r:id="rId2"/>
    <p:sldLayoutId id="2147483650" r:id="rId3"/>
    <p:sldLayoutId id="2147483668" r:id="rId4"/>
    <p:sldLayoutId id="2147483674" r:id="rId5"/>
    <p:sldLayoutId id="2147483667" r:id="rId6"/>
    <p:sldLayoutId id="2147483675" r:id="rId7"/>
    <p:sldLayoutId id="2147483652" r:id="rId8"/>
    <p:sldLayoutId id="2147483669" r:id="rId9"/>
    <p:sldLayoutId id="2147483677" r:id="rId10"/>
    <p:sldLayoutId id="2147483682" r:id="rId11"/>
    <p:sldLayoutId id="2147483679" r:id="rId12"/>
    <p:sldLayoutId id="2147483681" r:id="rId13"/>
    <p:sldLayoutId id="2147483678" r:id="rId14"/>
    <p:sldLayoutId id="2147483653" r:id="rId15"/>
    <p:sldLayoutId id="2147483670" r:id="rId16"/>
    <p:sldLayoutId id="2147483654" r:id="rId17"/>
    <p:sldLayoutId id="2147483676" r:id="rId18"/>
    <p:sldLayoutId id="2147483655" r:id="rId19"/>
    <p:sldLayoutId id="2147483671" r:id="rId20"/>
    <p:sldLayoutId id="2147483649" r:id="rId21"/>
    <p:sldLayoutId id="2147483683" r:id="rId22"/>
    <p:sldLayoutId id="2147483684" r:id="rId23"/>
    <p:sldLayoutId id="2147483686" r:id="rId24"/>
    <p:sldLayoutId id="2147483689" r:id="rId25"/>
    <p:sldLayoutId id="2147483690" r:id="rId26"/>
    <p:sldLayoutId id="2147483691" r:id="rId27"/>
    <p:sldLayoutId id="2147483692" r:id="rId28"/>
    <p:sldLayoutId id="2147483693" r:id="rId29"/>
  </p:sldLayoutIdLst>
  <p:timing>
    <p:tnLst>
      <p:par>
        <p:cTn xmlns:p14="http://schemas.microsoft.com/office/powerpoint/2010/main" id="1" dur="indefinite" restart="never" nodeType="tmRoot"/>
      </p:par>
    </p:tnLst>
  </p:timing>
  <p:txStyles>
    <p:titleStyle>
      <a:lvl1pPr algn="l" defTabSz="520142" rtl="0" eaLnBrk="1" latinLnBrk="0" hangingPunct="1">
        <a:spcBef>
          <a:spcPct val="0"/>
        </a:spcBef>
        <a:buNone/>
        <a:defRPr sz="3200" b="1" kern="1200" cap="all">
          <a:solidFill>
            <a:srgbClr val="339837"/>
          </a:solidFill>
          <a:latin typeface="Arial"/>
          <a:ea typeface="+mj-ea"/>
          <a:cs typeface="Arial"/>
        </a:defRPr>
      </a:lvl1pPr>
    </p:titleStyle>
    <p:bodyStyle>
      <a:lvl1pPr marL="0" indent="0" algn="l" defTabSz="520142" rtl="0" eaLnBrk="1" latinLnBrk="0" hangingPunct="1">
        <a:spcBef>
          <a:spcPct val="20000"/>
        </a:spcBef>
        <a:buFont typeface="Arial"/>
        <a:buNone/>
        <a:defRPr sz="3600" kern="1200">
          <a:solidFill>
            <a:schemeClr val="tx1"/>
          </a:solidFill>
          <a:latin typeface="Arial Narrow"/>
          <a:ea typeface="+mn-ea"/>
          <a:cs typeface="Arial Narrow"/>
        </a:defRPr>
      </a:lvl1pPr>
      <a:lvl2pPr marL="845239" indent="-325089" algn="l" defTabSz="520142" rtl="0" eaLnBrk="1" latinLnBrk="0" hangingPunct="1">
        <a:spcBef>
          <a:spcPct val="20000"/>
        </a:spcBef>
        <a:buFont typeface="Arial"/>
        <a:buChar char="•"/>
        <a:defRPr sz="3200" kern="1200">
          <a:solidFill>
            <a:schemeClr val="tx1"/>
          </a:solidFill>
          <a:latin typeface="Arial Narrow"/>
          <a:ea typeface="+mn-ea"/>
          <a:cs typeface="Arial Narrow"/>
        </a:defRPr>
      </a:lvl2pPr>
      <a:lvl3pPr marL="1300372" indent="-260069" algn="l" defTabSz="520142" rtl="0" eaLnBrk="1" latinLnBrk="0" hangingPunct="1">
        <a:spcBef>
          <a:spcPct val="20000"/>
        </a:spcBef>
        <a:buFont typeface="Wingdings" charset="2"/>
        <a:buChar char="§"/>
        <a:defRPr sz="2700" kern="1200">
          <a:solidFill>
            <a:schemeClr val="tx1"/>
          </a:solidFill>
          <a:latin typeface="Arial Narrow"/>
          <a:ea typeface="+mn-ea"/>
          <a:cs typeface="Arial Narrow"/>
        </a:defRPr>
      </a:lvl3pPr>
      <a:lvl4pPr marL="1820519" indent="-260069" algn="l" defTabSz="520142" rtl="0" eaLnBrk="1" latinLnBrk="0" hangingPunct="1">
        <a:spcBef>
          <a:spcPct val="20000"/>
        </a:spcBef>
        <a:buFont typeface="Arial"/>
        <a:buChar char="–"/>
        <a:defRPr sz="2300" kern="1200">
          <a:solidFill>
            <a:schemeClr val="tx1"/>
          </a:solidFill>
          <a:latin typeface="Arial Narrow"/>
          <a:ea typeface="+mn-ea"/>
          <a:cs typeface="Arial Narrow"/>
        </a:defRPr>
      </a:lvl4pPr>
      <a:lvl5pPr marL="2340669" indent="-260069" algn="l" defTabSz="520142" rtl="0" eaLnBrk="1" latinLnBrk="0" hangingPunct="1">
        <a:spcBef>
          <a:spcPct val="20000"/>
        </a:spcBef>
        <a:buFont typeface="Arial"/>
        <a:buChar char="»"/>
        <a:defRPr sz="2300" kern="1200">
          <a:solidFill>
            <a:schemeClr val="tx1"/>
          </a:solidFill>
          <a:latin typeface="Arial Narrow"/>
          <a:ea typeface="+mn-ea"/>
          <a:cs typeface="Arial Narrow"/>
        </a:defRPr>
      </a:lvl5pPr>
      <a:lvl6pPr marL="2860817" indent="-260069" algn="l" defTabSz="520142" rtl="0" eaLnBrk="1" latinLnBrk="0" hangingPunct="1">
        <a:spcBef>
          <a:spcPct val="20000"/>
        </a:spcBef>
        <a:buFont typeface="Arial"/>
        <a:buChar char="•"/>
        <a:defRPr sz="2300" kern="1200">
          <a:solidFill>
            <a:schemeClr val="tx1"/>
          </a:solidFill>
          <a:latin typeface="+mn-lt"/>
          <a:ea typeface="+mn-ea"/>
          <a:cs typeface="+mn-cs"/>
        </a:defRPr>
      </a:lvl6pPr>
      <a:lvl7pPr marL="3380967" indent="-260069" algn="l" defTabSz="520142" rtl="0" eaLnBrk="1" latinLnBrk="0" hangingPunct="1">
        <a:spcBef>
          <a:spcPct val="20000"/>
        </a:spcBef>
        <a:buFont typeface="Arial"/>
        <a:buChar char="•"/>
        <a:defRPr sz="2300" kern="1200">
          <a:solidFill>
            <a:schemeClr val="tx1"/>
          </a:solidFill>
          <a:latin typeface="+mn-lt"/>
          <a:ea typeface="+mn-ea"/>
          <a:cs typeface="+mn-cs"/>
        </a:defRPr>
      </a:lvl7pPr>
      <a:lvl8pPr marL="3901116" indent="-260069" algn="l" defTabSz="520142" rtl="0" eaLnBrk="1" latinLnBrk="0" hangingPunct="1">
        <a:spcBef>
          <a:spcPct val="20000"/>
        </a:spcBef>
        <a:buFont typeface="Arial"/>
        <a:buChar char="•"/>
        <a:defRPr sz="2300" kern="1200">
          <a:solidFill>
            <a:schemeClr val="tx1"/>
          </a:solidFill>
          <a:latin typeface="+mn-lt"/>
          <a:ea typeface="+mn-ea"/>
          <a:cs typeface="+mn-cs"/>
        </a:defRPr>
      </a:lvl8pPr>
      <a:lvl9pPr marL="4421263" indent="-260069" algn="l" defTabSz="520142"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0142" rtl="0" eaLnBrk="1" latinLnBrk="0" hangingPunct="1">
        <a:defRPr sz="2100" kern="1200">
          <a:solidFill>
            <a:schemeClr val="tx1"/>
          </a:solidFill>
          <a:latin typeface="+mn-lt"/>
          <a:ea typeface="+mn-ea"/>
          <a:cs typeface="+mn-cs"/>
        </a:defRPr>
      </a:lvl1pPr>
      <a:lvl2pPr marL="520142" algn="l" defTabSz="520142" rtl="0" eaLnBrk="1" latinLnBrk="0" hangingPunct="1">
        <a:defRPr sz="2100" kern="1200">
          <a:solidFill>
            <a:schemeClr val="tx1"/>
          </a:solidFill>
          <a:latin typeface="+mn-lt"/>
          <a:ea typeface="+mn-ea"/>
          <a:cs typeface="+mn-cs"/>
        </a:defRPr>
      </a:lvl2pPr>
      <a:lvl3pPr marL="1040297" algn="l" defTabSz="520142" rtl="0" eaLnBrk="1" latinLnBrk="0" hangingPunct="1">
        <a:defRPr sz="2100" kern="1200">
          <a:solidFill>
            <a:schemeClr val="tx1"/>
          </a:solidFill>
          <a:latin typeface="+mn-lt"/>
          <a:ea typeface="+mn-ea"/>
          <a:cs typeface="+mn-cs"/>
        </a:defRPr>
      </a:lvl3pPr>
      <a:lvl4pPr marL="1560446" algn="l" defTabSz="520142" rtl="0" eaLnBrk="1" latinLnBrk="0" hangingPunct="1">
        <a:defRPr sz="2100" kern="1200">
          <a:solidFill>
            <a:schemeClr val="tx1"/>
          </a:solidFill>
          <a:latin typeface="+mn-lt"/>
          <a:ea typeface="+mn-ea"/>
          <a:cs typeface="+mn-cs"/>
        </a:defRPr>
      </a:lvl4pPr>
      <a:lvl5pPr marL="2080594" algn="l" defTabSz="520142" rtl="0" eaLnBrk="1" latinLnBrk="0" hangingPunct="1">
        <a:defRPr sz="2100" kern="1200">
          <a:solidFill>
            <a:schemeClr val="tx1"/>
          </a:solidFill>
          <a:latin typeface="+mn-lt"/>
          <a:ea typeface="+mn-ea"/>
          <a:cs typeface="+mn-cs"/>
        </a:defRPr>
      </a:lvl5pPr>
      <a:lvl6pPr marL="2600743" algn="l" defTabSz="520142" rtl="0" eaLnBrk="1" latinLnBrk="0" hangingPunct="1">
        <a:defRPr sz="2100" kern="1200">
          <a:solidFill>
            <a:schemeClr val="tx1"/>
          </a:solidFill>
          <a:latin typeface="+mn-lt"/>
          <a:ea typeface="+mn-ea"/>
          <a:cs typeface="+mn-cs"/>
        </a:defRPr>
      </a:lvl6pPr>
      <a:lvl7pPr marL="3120892" algn="l" defTabSz="520142" rtl="0" eaLnBrk="1" latinLnBrk="0" hangingPunct="1">
        <a:defRPr sz="2100" kern="1200">
          <a:solidFill>
            <a:schemeClr val="tx1"/>
          </a:solidFill>
          <a:latin typeface="+mn-lt"/>
          <a:ea typeface="+mn-ea"/>
          <a:cs typeface="+mn-cs"/>
        </a:defRPr>
      </a:lvl7pPr>
      <a:lvl8pPr marL="3641042" algn="l" defTabSz="520142" rtl="0" eaLnBrk="1" latinLnBrk="0" hangingPunct="1">
        <a:defRPr sz="2100" kern="1200">
          <a:solidFill>
            <a:schemeClr val="tx1"/>
          </a:solidFill>
          <a:latin typeface="+mn-lt"/>
          <a:ea typeface="+mn-ea"/>
          <a:cs typeface="+mn-cs"/>
        </a:defRPr>
      </a:lvl8pPr>
      <a:lvl9pPr marL="4161190" algn="l" defTabSz="52014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jpeg"/><Relationship Id="rId13" Type="http://schemas.openxmlformats.org/officeDocument/2006/relationships/image" Target="../media/image14.png"/><Relationship Id="rId14" Type="http://schemas.openxmlformats.org/officeDocument/2006/relationships/image" Target="../media/image15.jpe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jpeg"/><Relationship Id="rId18" Type="http://schemas.openxmlformats.org/officeDocument/2006/relationships/image" Target="../media/image19.jpg"/><Relationship Id="rId19" Type="http://schemas.openxmlformats.org/officeDocument/2006/relationships/image" Target="../media/image20.png"/><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1" Type="http://schemas.openxmlformats.org/officeDocument/2006/relationships/image" Target="../media/image45.gif"/><Relationship Id="rId12" Type="http://schemas.openxmlformats.org/officeDocument/2006/relationships/image" Target="../media/image46.png"/><Relationship Id="rId13" Type="http://schemas.openxmlformats.org/officeDocument/2006/relationships/image" Target="../media/image47.jpeg"/><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jpe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1.wdp"/><Relationship Id="rId5" Type="http://schemas.openxmlformats.org/officeDocument/2006/relationships/image" Target="../media/image49.png"/><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tiff"/><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png"/><Relationship Id="rId5" Type="http://schemas.openxmlformats.org/officeDocument/2006/relationships/hyperlink" Target="https://commons.wikimedia.org/wiki/File:DrawingIntellectGirl.svg" TargetMode="External"/><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hyperlink" Target="https://www.gbif.org/resource/search?contentType=literature&amp;year=2017,2017&amp;peerReview=true" TargetMode="External"/><Relationship Id="rId5" Type="http://schemas.openxmlformats.org/officeDocument/2006/relationships/hyperlink" Target="https://www.gbif.org/resource/search?contentType=literature&amp;year=2017,2017&amp;countriesOfResearcher=NO&amp;peerReview=true" TargetMode="External"/><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www.gbif.org/resource/search?contentType=literature&amp;year=2017,2017&amp;peerReview=true" TargetMode="External"/><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2.wdp"/><Relationship Id="rId5" Type="http://schemas.openxmlformats.org/officeDocument/2006/relationships/image" Target="../media/image57.png"/><Relationship Id="rId6" Type="http://schemas.openxmlformats.org/officeDocument/2006/relationships/image" Target="../media/image58.jpg"/><Relationship Id="rId7" Type="http://schemas.openxmlformats.org/officeDocument/2006/relationships/hyperlink" Target="https://www.mendeley.com/groups/1068301/gbif-public-library/papers/added/0/tag/Norway/" TargetMode="External"/><Relationship Id="rId8" Type="http://schemas.openxmlformats.org/officeDocument/2006/relationships/image" Target="../media/image59.png"/><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16/j.biocon.2017.08.024" TargetMode="External"/><Relationship Id="rId4" Type="http://schemas.openxmlformats.org/officeDocument/2006/relationships/hyperlink" Target="https://doi.org/10.1038/s41559-016-0067" TargetMode="External"/><Relationship Id="rId5" Type="http://schemas.openxmlformats.org/officeDocument/2006/relationships/hyperlink" Target="https://doi.org/10.1016/j.dib.2017.05.007" TargetMode="External"/><Relationship Id="rId6" Type="http://schemas.openxmlformats.org/officeDocument/2006/relationships/hyperlink" Target="https://doi.org/10.1111/oik.04688" TargetMode="External"/><Relationship Id="rId7" Type="http://schemas.openxmlformats.org/officeDocument/2006/relationships/hyperlink" Target="https://doi.org/10.1371/journal.pone.0183143" TargetMode="External"/><Relationship Id="rId8" Type="http://schemas.openxmlformats.org/officeDocument/2006/relationships/hyperlink" Target="https://doi.org/10.1111/2041-210X.12858" TargetMode="External"/><Relationship Id="rId9" Type="http://schemas.openxmlformats.org/officeDocument/2006/relationships/hyperlink" Target="https://doi.org/10.1038/s41598-017-08065-z" TargetMode="External"/><Relationship Id="rId10" Type="http://schemas.openxmlformats.org/officeDocument/2006/relationships/hyperlink" Target="https://www.gbif.org/resource/search?contentType=literature&amp;year=2017,2017&amp;peerReview=true" TargetMode="External"/><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3897/zookeys.707.13042" TargetMode="External"/><Relationship Id="rId4" Type="http://schemas.openxmlformats.org/officeDocument/2006/relationships/hyperlink" Target="http://doi.org/10.1016/j.biocon.2016.11.030" TargetMode="External"/><Relationship Id="rId5" Type="http://schemas.openxmlformats.org/officeDocument/2006/relationships/hyperlink" Target="https://doi.org/10.1016/j.fbr.2017.01.001" TargetMode="External"/><Relationship Id="rId6" Type="http://schemas.openxmlformats.org/officeDocument/2006/relationships/hyperlink" Target="https://doi.org/10.1016/j.foreco.2017.08.003" TargetMode="External"/><Relationship Id="rId7" Type="http://schemas.openxmlformats.org/officeDocument/2006/relationships/hyperlink" Target="https://doi.org/10.1016/j.gecco.2017.07.005" TargetMode="External"/><Relationship Id="rId8" Type="http://schemas.openxmlformats.org/officeDocument/2006/relationships/hyperlink" Target="https://doi.org/10.1002/eco.1895" TargetMode="External"/><Relationship Id="rId9" Type="http://schemas.openxmlformats.org/officeDocument/2006/relationships/hyperlink" Target="https://www.gbif.org/resource/search?contentType=literature&amp;year=2017,2017&amp;countriesOfResearcher=NO&amp;peerReview=true" TargetMode="External"/><Relationship Id="rId10" Type="http://schemas.openxmlformats.org/officeDocument/2006/relationships/hyperlink" Target="https://www.gbif.org/country/NO/research" TargetMode="External"/><Relationship Id="rId11" Type="http://schemas.openxmlformats.org/officeDocument/2006/relationships/image" Target="../media/image60.png"/><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jpeg"/><Relationship Id="rId5" Type="http://schemas.openxmlformats.org/officeDocument/2006/relationships/image" Target="../media/image63.png"/><Relationship Id="rId1" Type="http://schemas.openxmlformats.org/officeDocument/2006/relationships/slideLayout" Target="../slideLayouts/slideLayout23.xml"/><Relationship Id="rId2" Type="http://schemas.openxmlformats.org/officeDocument/2006/relationships/hyperlink" Target="http://doi.org/10.15468/itkyp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4.gif"/><Relationship Id="rId4" Type="http://schemas.openxmlformats.org/officeDocument/2006/relationships/hyperlink" Target="http://doi.org/10.1007/s13280-017-0905-y" TargetMode="External"/><Relationship Id="rId5" Type="http://schemas.openxmlformats.org/officeDocument/2006/relationships/hyperlink" Target="http://doi.org/10.1111/ddi.12470" TargetMode="External"/><Relationship Id="rId6" Type="http://schemas.openxmlformats.org/officeDocument/2006/relationships/hyperlink" Target="http://www.gbif.org/newsroom/uses/2016-phillips-et-al" TargetMode="External"/><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hyperlink" Target="http://doi.org/10.1007/s13280-017-0905-y" TargetMode="External"/><Relationship Id="rId4" Type="http://schemas.openxmlformats.org/officeDocument/2006/relationships/hyperlink" Target="http://doi.org/10.1111/ddi.12470" TargetMode="External"/><Relationship Id="rId5" Type="http://schemas.openxmlformats.org/officeDocument/2006/relationships/hyperlink" Target="http://www.gbif.org/newsroom/uses/2016-phillips-et-al" TargetMode="External"/><Relationship Id="rId6" Type="http://schemas.openxmlformats.org/officeDocument/2006/relationships/image" Target="../media/image65.png"/><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hyperlink" Target="http://www.bioversityinternational.org/e-library/publications/detail/predictive-characterization-of-crop-wild-relatives-and-landraces-technical-guidelines-version-1/" TargetMode="External"/><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hyperlink" Target="http://www.inaturalist.org/projects/nordic-crop-wild-relatives" TargetMode="External"/><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4" Type="http://schemas.openxmlformats.org/officeDocument/2006/relationships/image" Target="../media/image75.png"/><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hyperlink" Target="https://www.fylkesmannen.no/Vestfold/Arkiv---Horinger/Forvaltningsplan-Farder-nasjonalpark/" TargetMode="External"/><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hyperlink" Target="http://www.cwrdiversity.org/checklist/cwr-occurrences.php" TargetMode="External"/><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hyperlink" Target="http://gbif.org/science-review" TargetMode="External"/><Relationship Id="rId4" Type="http://schemas.openxmlformats.org/officeDocument/2006/relationships/hyperlink" Target="http://www.gbif.org/science-review" TargetMode="External"/><Relationship Id="rId5" Type="http://schemas.openxmlformats.org/officeDocument/2006/relationships/hyperlink" Target="https://www.gbif.org/science-review" TargetMode="External"/><Relationship Id="rId6" Type="http://schemas.openxmlformats.org/officeDocument/2006/relationships/image" Target="../media/image82.png"/><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2.wdp"/><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hyperlink" Target="https://www.gbif.org/occurrence/1427569601" TargetMode="External"/><Relationship Id="rId4" Type="http://schemas.openxmlformats.org/officeDocument/2006/relationships/image" Target="../media/image87.png"/><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hyperlink" Target="https://www.gbif.org/dataset/e45c7d91-81c6-4455-86e3-2965a5739b1f" TargetMode="External"/><Relationship Id="rId4" Type="http://schemas.openxmlformats.org/officeDocument/2006/relationships/image" Target="../media/image88.png"/><Relationship Id="rId5" Type="http://schemas.openxmlformats.org/officeDocument/2006/relationships/hyperlink" Target="https://doi.org/10.15468/wtlymk" TargetMode="External"/><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hyperlink" Target="https://demo.gbif.org/occurrence/map?taxon_key=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 TargetMode="External"/><Relationship Id="rId4" Type="http://schemas.openxmlformats.org/officeDocument/2006/relationships/image" Target="../media/image91.png"/><Relationship Id="rId5" Type="http://schemas.openxmlformats.org/officeDocument/2006/relationships/image" Target="../media/image92.jpeg"/><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3.png"/><Relationship Id="rId3"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s://www.gbif.org/news/82868/gbiforg-implements-licensing-changes-updates-terms-of-service" TargetMode="External"/><Relationship Id="rId5" Type="http://schemas.openxmlformats.org/officeDocument/2006/relationships/image" Target="../media/image24.png"/><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9.png"/><Relationship Id="rId3" Type="http://schemas.openxmlformats.org/officeDocument/2006/relationships/image" Target="../media/image1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1.jp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3.wdp"/><Relationship Id="rId5" Type="http://schemas.openxmlformats.org/officeDocument/2006/relationships/image" Target="../media/image102.png"/><Relationship Id="rId6" Type="http://schemas.openxmlformats.org/officeDocument/2006/relationships/image" Target="../media/image84.png"/><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106.png"/><Relationship Id="rId10" Type="http://schemas.openxmlformats.org/officeDocument/2006/relationships/image" Target="../media/image104.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png"/><Relationship Id="rId16" Type="http://schemas.openxmlformats.org/officeDocument/2006/relationships/image" Target="../media/image15.jpeg"/><Relationship Id="rId17" Type="http://schemas.openxmlformats.org/officeDocument/2006/relationships/image" Target="../media/image16.png"/><Relationship Id="rId18" Type="http://schemas.openxmlformats.org/officeDocument/2006/relationships/hyperlink" Target="http://www.nhm.uio.no" TargetMode="External"/><Relationship Id="rId19" Type="http://schemas.openxmlformats.org/officeDocument/2006/relationships/image" Target="../media/image105.png"/><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103.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107.jpg"/><Relationship Id="rId4" Type="http://schemas.openxmlformats.org/officeDocument/2006/relationships/image" Target="../media/image108.png"/><Relationship Id="rId5" Type="http://schemas.openxmlformats.org/officeDocument/2006/relationships/hyperlink" Target="https://www.gbif.org/publishing-data" TargetMode="External"/><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1" Type="http://schemas.openxmlformats.org/officeDocument/2006/relationships/image" Target="../media/image117.png"/><Relationship Id="rId12" Type="http://schemas.openxmlformats.org/officeDocument/2006/relationships/image" Target="../media/image118.png"/><Relationship Id="rId13" Type="http://schemas.openxmlformats.org/officeDocument/2006/relationships/image" Target="../media/image119.png"/><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jpeg"/><Relationship Id="rId10"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hyperlink" Target="https://www.gbif.org/publishing-data" TargetMode="External"/><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9" Type="http://schemas.openxmlformats.org/officeDocument/2006/relationships/hyperlink" Target="http://www.nhm.uio.no/english/about/organization/research-collections/people/fmehlum/index.html" TargetMode="External"/><Relationship Id="rId20" Type="http://schemas.openxmlformats.org/officeDocument/2006/relationships/hyperlink" Target="http://www.ntnu.edu/employees/anders.finstad" TargetMode="External"/><Relationship Id="rId21" Type="http://schemas.openxmlformats.org/officeDocument/2006/relationships/image" Target="../media/image131.jpeg"/><Relationship Id="rId22" Type="http://schemas.openxmlformats.org/officeDocument/2006/relationships/image" Target="../media/image132.png"/><Relationship Id="rId23" Type="http://schemas.openxmlformats.org/officeDocument/2006/relationships/hyperlink" Target="http://www.usit.uio.no/english/about/organisation/bps/rc/dcm/staff/vidarba/index.html" TargetMode="External"/><Relationship Id="rId24" Type="http://schemas.openxmlformats.org/officeDocument/2006/relationships/image" Target="../media/image133.jpeg"/><Relationship Id="rId25" Type="http://schemas.openxmlformats.org/officeDocument/2006/relationships/image" Target="../media/image134.jpeg"/><Relationship Id="rId26" Type="http://schemas.openxmlformats.org/officeDocument/2006/relationships/image" Target="../media/image135.jpeg"/><Relationship Id="rId27" Type="http://schemas.openxmlformats.org/officeDocument/2006/relationships/image" Target="../media/image136.jpg"/><Relationship Id="rId28" Type="http://schemas.openxmlformats.org/officeDocument/2006/relationships/image" Target="../media/image137.png"/><Relationship Id="rId10" Type="http://schemas.openxmlformats.org/officeDocument/2006/relationships/image" Target="../media/image125.jpeg"/><Relationship Id="rId11" Type="http://schemas.openxmlformats.org/officeDocument/2006/relationships/hyperlink" Target="https://www.ntnu.edu/employees/wouterk" TargetMode="External"/><Relationship Id="rId12" Type="http://schemas.openxmlformats.org/officeDocument/2006/relationships/image" Target="../media/image126.jpeg"/><Relationship Id="rId13" Type="http://schemas.openxmlformats.org/officeDocument/2006/relationships/hyperlink" Target="https://www.ntnu.edu/employees/nils.valland" TargetMode="External"/><Relationship Id="rId14" Type="http://schemas.openxmlformats.org/officeDocument/2006/relationships/image" Target="../media/image127.jpg"/><Relationship Id="rId15" Type="http://schemas.openxmlformats.org/officeDocument/2006/relationships/hyperlink" Target="http://www.forskningsradet.no/prognett-miljo2015/Ansatt/Per_BackeHansen/1137742913725" TargetMode="External"/><Relationship Id="rId16" Type="http://schemas.openxmlformats.org/officeDocument/2006/relationships/image" Target="../media/image128.jpeg"/><Relationship Id="rId17" Type="http://schemas.openxmlformats.org/officeDocument/2006/relationships/image" Target="../media/image129.png"/><Relationship Id="rId18" Type="http://schemas.openxmlformats.org/officeDocument/2006/relationships/image" Target="../media/image130.png"/><Relationship Id="rId19" Type="http://schemas.openxmlformats.org/officeDocument/2006/relationships/hyperlink" Target="mailto:helpdesk@gbif.no" TargetMode="External"/><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121.png"/><Relationship Id="rId4" Type="http://schemas.openxmlformats.org/officeDocument/2006/relationships/image" Target="../media/image122.jpeg"/><Relationship Id="rId5" Type="http://schemas.openxmlformats.org/officeDocument/2006/relationships/hyperlink" Target="http://www.nhm.uio.no/english/about/organization/research-collections/people/dtendres/" TargetMode="External"/><Relationship Id="rId6" Type="http://schemas.openxmlformats.org/officeDocument/2006/relationships/image" Target="../media/image123.jpg"/><Relationship Id="rId7" Type="http://schemas.openxmlformats.org/officeDocument/2006/relationships/hyperlink" Target="https://www.nhm.uio.no/english/about/organization/research-collections/people/chrissvi/" TargetMode="External"/><Relationship Id="rId8" Type="http://schemas.openxmlformats.org/officeDocument/2006/relationships/image" Target="../media/image1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138.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hyperlink" Target="http://www.gbif.no/events/2018/Nordic-Oikos-2018-R-workshop.html" TargetMode="External"/><Relationship Id="rId5" Type="http://schemas.openxmlformats.org/officeDocument/2006/relationships/hyperlink" Target="http://www.forbio.uio.no/events/courses/2018/GBIF_R.html" TargetMode="External"/><Relationship Id="rId6" Type="http://schemas.openxmlformats.org/officeDocument/2006/relationships/hyperlink" Target="https://www.ntnu.edu/web/oikos2018/workshops" TargetMode="External"/><Relationship Id="rId7" Type="http://schemas.openxmlformats.org/officeDocument/2006/relationships/image" Target="../media/image140.jp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2.wdp"/><Relationship Id="rId5" Type="http://schemas.openxmlformats.org/officeDocument/2006/relationships/image" Target="../media/image144.png"/><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8.png"/><Relationship Id="rId5" Type="http://schemas.openxmlformats.org/officeDocument/2006/relationships/image" Target="../media/image149.png"/><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image" Target="../media/image152.jpeg"/><Relationship Id="rId4" Type="http://schemas.microsoft.com/office/2007/relationships/hdphoto" Target="../media/hdphoto4.wdp"/><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3" Type="http://schemas.openxmlformats.org/officeDocument/2006/relationships/image" Target="../media/image153.jpg"/><Relationship Id="rId4" Type="http://schemas.openxmlformats.org/officeDocument/2006/relationships/image" Target="../media/image84.png"/><Relationship Id="rId5" Type="http://schemas.openxmlformats.org/officeDocument/2006/relationships/image" Target="../media/image151.png"/><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54.gif"/></Relationships>
</file>

<file path=ppt/slides/_rels/slide58.xml.rels><?xml version="1.0" encoding="UTF-8" standalone="yes"?>
<Relationships xmlns="http://schemas.openxmlformats.org/package/2006/relationships"><Relationship Id="rId3" Type="http://schemas.openxmlformats.org/officeDocument/2006/relationships/hyperlink" Target="https://www.bipindicators.net/indicators/growth-in-species-occurrence-records-accessible-through-gbif" TargetMode="External"/><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57.png"/><Relationship Id="rId7"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3" Type="http://schemas.openxmlformats.org/officeDocument/2006/relationships/hyperlink" Target="https://www.bipindicators.net/indicators/growth-in-species-occurrence-records-accessible-through-gbif" TargetMode="External"/><Relationship Id="rId4" Type="http://schemas.openxmlformats.org/officeDocument/2006/relationships/image" Target="../media/image159.jpg"/><Relationship Id="rId5" Type="http://schemas.openxmlformats.org/officeDocument/2006/relationships/image" Target="../media/image160.jpeg"/><Relationship Id="rId6" Type="http://schemas.openxmlformats.org/officeDocument/2006/relationships/image" Target="../media/image161.jpg"/><Relationship Id="rId1" Type="http://schemas.openxmlformats.org/officeDocument/2006/relationships/slideLayout" Target="../slideLayouts/slideLayout2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demo.gbif.org/the-gbif-network" TargetMode="External"/><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www.TDWG.org" TargetMode="External"/><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165.jpg"/></Relationships>
</file>

<file path=ppt/slides/_rels/slide62.xml.rels><?xml version="1.0" encoding="UTF-8" standalone="yes"?>
<Relationships xmlns="http://schemas.openxmlformats.org/package/2006/relationships"><Relationship Id="rId3" Type="http://schemas.openxmlformats.org/officeDocument/2006/relationships/hyperlink" Target="http://www.forskningsradet.no/no/Artikkel/Apen_tilgang_til_forskningsdata/1254001013535" TargetMode="External"/><Relationship Id="rId4" Type="http://schemas.openxmlformats.org/officeDocument/2006/relationships/image" Target="../media/image166.png"/><Relationship Id="rId5" Type="http://schemas.openxmlformats.org/officeDocument/2006/relationships/hyperlink" Target="https://www.regjeringen.no/contentassets/72e9794a183647e5b53ec39ba8cf516a/rapport-nasjonale-retningslinjer-for-apen-tilgang-til-forskningsresultater.pdf" TargetMode="External"/><Relationship Id="rId1" Type="http://schemas.openxmlformats.org/officeDocument/2006/relationships/slideLayout" Target="../slideLayouts/slideLayout23.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3" Type="http://schemas.openxmlformats.org/officeDocument/2006/relationships/hyperlink" Target="https://www.regjeringen.no/contentassets/72e9794a183647e5b53ec39ba8cf516a/rapport-nasjonale-retningslinjer-for-apen-tilgang-til-forskningsresultater.pdf" TargetMode="External"/><Relationship Id="rId4" Type="http://schemas.openxmlformats.org/officeDocument/2006/relationships/hyperlink" Target="http://www.consilium.europa.eu/en/meetings/compet/2016/05/26-27/" TargetMode="External"/><Relationship Id="rId5" Type="http://schemas.openxmlformats.org/officeDocument/2006/relationships/hyperlink" Target="http://inspire.ec.europa.eu/" TargetMode="External"/><Relationship Id="rId6" Type="http://schemas.openxmlformats.org/officeDocument/2006/relationships/image" Target="../media/image167.png"/><Relationship Id="rId7" Type="http://schemas.openxmlformats.org/officeDocument/2006/relationships/image" Target="../media/image168.png"/><Relationship Id="rId8" Type="http://schemas.openxmlformats.org/officeDocument/2006/relationships/image" Target="../media/image169.png"/><Relationship Id="rId1" Type="http://schemas.openxmlformats.org/officeDocument/2006/relationships/slideLayout" Target="../slideLayouts/slideLayout23.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3" Type="http://schemas.openxmlformats.org/officeDocument/2006/relationships/hyperlink" Target="https://www.force11.org/group/joint-declaration-data-citation-principles-final" TargetMode="External"/><Relationship Id="rId4"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3" Type="http://schemas.openxmlformats.org/officeDocument/2006/relationships/hyperlink" Target="http://www.force11.org/group/fairgroup/fairprinciples" TargetMode="External"/><Relationship Id="rId4" Type="http://schemas.openxmlformats.org/officeDocument/2006/relationships/image" Target="../media/image171.jpg"/><Relationship Id="rId5" Type="http://schemas.openxmlformats.org/officeDocument/2006/relationships/hyperlink" Target="http://www.slideshare.net/EUDAT/research-data-management-introduction-eudatopen-aire-webinar" TargetMode="External"/><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 Id="rId3" Type="http://schemas.openxmlformats.org/officeDocument/2006/relationships/image" Target="../media/image17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3.xml"/><Relationship Id="rId3" Type="http://schemas.openxmlformats.org/officeDocument/2006/relationships/image" Target="../media/image173.jpg"/></Relationships>
</file>

<file path=ppt/slides/_rels/slide68.xml.rels><?xml version="1.0" encoding="UTF-8" standalone="yes"?>
<Relationships xmlns="http://schemas.openxmlformats.org/package/2006/relationships"><Relationship Id="rId3" Type="http://schemas.openxmlformats.org/officeDocument/2006/relationships/image" Target="../media/image174.jpg"/><Relationship Id="rId4" Type="http://schemas.openxmlformats.org/officeDocument/2006/relationships/hyperlink" Target="https://backchannel.com/our-machines-now-have-knowledge-well-never-understand-857a479dcc0e" TargetMode="External"/><Relationship Id="rId1" Type="http://schemas.openxmlformats.org/officeDocument/2006/relationships/slideLayout" Target="../slideLayouts/slideLayout29.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17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76.jpg"/><Relationship Id="rId4" Type="http://schemas.openxmlformats.org/officeDocument/2006/relationships/image" Target="../media/image177.png"/><Relationship Id="rId5" Type="http://schemas.microsoft.com/office/2007/relationships/hdphoto" Target="../media/hdphoto5.wdp"/><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image" Target="../media/image178.jpg"/><Relationship Id="rId4" Type="http://schemas.openxmlformats.org/officeDocument/2006/relationships/image" Target="../media/image84.png"/><Relationship Id="rId1" Type="http://schemas.openxmlformats.org/officeDocument/2006/relationships/slideLayout" Target="../slideLayouts/slideLayout23.xml"/><Relationship Id="rId2" Type="http://schemas.openxmlformats.org/officeDocument/2006/relationships/notesSlide" Target="../notesSlides/notesSlide67.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www.gbif.org/country" TargetMode="External"/><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ata publishing (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14" y="0"/>
            <a:ext cx="5522478" cy="7562870"/>
          </a:xfrm>
          <a:prstGeom prst="rect">
            <a:avLst/>
          </a:prstGeom>
        </p:spPr>
      </p:pic>
      <p:pic>
        <p:nvPicPr>
          <p:cNvPr id="14" name="Picture 13" descr="-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32652" y="258559"/>
            <a:ext cx="1099341" cy="739001"/>
          </a:xfrm>
          <a:prstGeom prst="rect">
            <a:avLst/>
          </a:prstGeom>
        </p:spPr>
      </p:pic>
      <p:pic>
        <p:nvPicPr>
          <p:cNvPr id="20" name="Picture 19" descr="-3.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1574" y="1601844"/>
            <a:ext cx="924097" cy="739750"/>
          </a:xfrm>
          <a:prstGeom prst="rect">
            <a:avLst/>
          </a:prstGeom>
        </p:spPr>
      </p:pic>
      <p:pic>
        <p:nvPicPr>
          <p:cNvPr id="16" name="Picture 15" descr="-2.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40456" y="2380759"/>
            <a:ext cx="847990" cy="637406"/>
          </a:xfrm>
          <a:prstGeom prst="rect">
            <a:avLst/>
          </a:prstGeom>
        </p:spPr>
      </p:pic>
      <p:pic>
        <p:nvPicPr>
          <p:cNvPr id="23" name="Picture 22" descr="-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047154">
            <a:off x="303691" y="919597"/>
            <a:ext cx="1088181" cy="545384"/>
          </a:xfrm>
          <a:prstGeom prst="rect">
            <a:avLst/>
          </a:prstGeom>
          <a:ln>
            <a:solidFill>
              <a:schemeClr val="bg1">
                <a:lumMod val="50000"/>
              </a:schemeClr>
            </a:solidFill>
          </a:ln>
        </p:spPr>
      </p:pic>
      <p:pic>
        <p:nvPicPr>
          <p:cNvPr id="4" name="Picture 3" descr="Screen Shot 2017-02-28 at 12.41.51 .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171815" y="4"/>
            <a:ext cx="1371600" cy="1384300"/>
          </a:xfrm>
          <a:prstGeom prst="rect">
            <a:avLst/>
          </a:prstGeom>
        </p:spPr>
      </p:pic>
      <p:pic>
        <p:nvPicPr>
          <p:cNvPr id="15" name="Picture 14" descr="-4.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55803" y="160163"/>
            <a:ext cx="824771" cy="976961"/>
          </a:xfrm>
          <a:prstGeom prst="rect">
            <a:avLst/>
          </a:prstGeom>
        </p:spPr>
      </p:pic>
      <p:pic>
        <p:nvPicPr>
          <p:cNvPr id="21" name="Picture 20" descr="-2.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56033" y="1139393"/>
            <a:ext cx="928302" cy="1025370"/>
          </a:xfrm>
          <a:prstGeom prst="rect">
            <a:avLst/>
          </a:prstGeom>
        </p:spPr>
      </p:pic>
      <p:pic>
        <p:nvPicPr>
          <p:cNvPr id="24" name="Picture 23" descr="Screen Shot 2017-02-28 at 12.41.51 .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128938" y="1859534"/>
            <a:ext cx="832225" cy="839930"/>
          </a:xfrm>
          <a:prstGeom prst="rect">
            <a:avLst/>
          </a:prstGeom>
        </p:spPr>
      </p:pic>
      <p:pic>
        <p:nvPicPr>
          <p:cNvPr id="18" name="Picture 17" descr="-3.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02220" y="1357342"/>
            <a:ext cx="930423" cy="784751"/>
          </a:xfrm>
          <a:prstGeom prst="rect">
            <a:avLst/>
          </a:prstGeom>
        </p:spPr>
      </p:pic>
      <p:pic>
        <p:nvPicPr>
          <p:cNvPr id="17" name="Picture 16" descr="-1.jp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96112" y="997555"/>
            <a:ext cx="819774" cy="721067"/>
          </a:xfrm>
          <a:prstGeom prst="rect">
            <a:avLst/>
          </a:prstGeom>
        </p:spPr>
      </p:pic>
      <p:pic>
        <p:nvPicPr>
          <p:cNvPr id="13" name="Picture 12" descr="-5.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97643" y="2052667"/>
            <a:ext cx="936760" cy="847768"/>
          </a:xfrm>
          <a:prstGeom prst="rect">
            <a:avLst/>
          </a:prstGeom>
        </p:spPr>
      </p:pic>
      <p:pic>
        <p:nvPicPr>
          <p:cNvPr id="7" name="Picture 6" descr="Lace_Webbed_Spider,_Amaurobius_Similis,_2009.jp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707137" y="50856"/>
            <a:ext cx="718112" cy="718112"/>
          </a:xfrm>
          <a:prstGeom prst="rect">
            <a:avLst/>
          </a:prstGeom>
        </p:spPr>
      </p:pic>
      <p:pic>
        <p:nvPicPr>
          <p:cNvPr id="19" name="Picture 18" descr="-1.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19625027">
            <a:off x="2563277" y="723579"/>
            <a:ext cx="1167758" cy="563062"/>
          </a:xfrm>
          <a:prstGeom prst="rect">
            <a:avLst/>
          </a:prstGeom>
        </p:spPr>
      </p:pic>
      <p:sp>
        <p:nvSpPr>
          <p:cNvPr id="28" name="Rectangle 27"/>
          <p:cNvSpPr/>
          <p:nvPr/>
        </p:nvSpPr>
        <p:spPr>
          <a:xfrm>
            <a:off x="4348250" y="902299"/>
            <a:ext cx="5822301" cy="2554455"/>
          </a:xfrm>
          <a:prstGeom prst="rect">
            <a:avLst/>
          </a:prstGeom>
        </p:spPr>
        <p:txBody>
          <a:bodyPr wrap="square" lIns="91348" tIns="45675" rIns="91348" bIns="45675">
            <a:spAutoFit/>
          </a:bodyPr>
          <a:lstStyle/>
          <a:p>
            <a:pPr algn="r"/>
            <a:r>
              <a:rPr lang="en-US" sz="3200" i="1" dirty="0"/>
              <a:t> </a:t>
            </a:r>
            <a:r>
              <a:rPr lang="en-US" sz="3200" b="1" i="1" dirty="0"/>
              <a:t>If a tree falls in the forest and nobody </a:t>
            </a:r>
            <a:r>
              <a:rPr lang="en-US" sz="3200" b="1" i="1" u="sng" dirty="0"/>
              <a:t>reuses</a:t>
            </a:r>
            <a:r>
              <a:rPr lang="en-US" sz="3200" b="1" i="1" dirty="0"/>
              <a:t> this information in peer review validated research — for what </a:t>
            </a:r>
            <a:r>
              <a:rPr lang="en-US" sz="3200" b="1" i="1" u="sng" dirty="0"/>
              <a:t>purpose</a:t>
            </a:r>
            <a:r>
              <a:rPr lang="en-US" sz="3200" b="1" i="1" dirty="0"/>
              <a:t> did we then publish the event in GBIF?</a:t>
            </a:r>
          </a:p>
        </p:txBody>
      </p:sp>
      <p:pic>
        <p:nvPicPr>
          <p:cNvPr id="3" name="Picture 2" descr="Screen Shot 2017-03-29 at 10.31.00 .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85861" y="5056062"/>
            <a:ext cx="3348547" cy="2506808"/>
          </a:xfrm>
          <a:prstGeom prst="rect">
            <a:avLst/>
          </a:prstGeom>
        </p:spPr>
      </p:pic>
      <p:sp>
        <p:nvSpPr>
          <p:cNvPr id="25" name="Rectangle 24"/>
          <p:cNvSpPr/>
          <p:nvPr/>
        </p:nvSpPr>
        <p:spPr>
          <a:xfrm>
            <a:off x="7062194" y="258559"/>
            <a:ext cx="3108357" cy="246130"/>
          </a:xfrm>
          <a:prstGeom prst="rect">
            <a:avLst/>
          </a:prstGeom>
        </p:spPr>
        <p:txBody>
          <a:bodyPr wrap="none" lIns="91348" tIns="45675" rIns="91348" bIns="45675">
            <a:spAutoFit/>
          </a:bodyPr>
          <a:lstStyle/>
          <a:p>
            <a:pPr algn="r"/>
            <a:r>
              <a:rPr lang="en-US" sz="1000" dirty="0" smtClean="0">
                <a:solidFill>
                  <a:schemeClr val="bg1">
                    <a:lumMod val="50000"/>
                  </a:schemeClr>
                </a:solidFill>
              </a:rPr>
              <a:t>R workshop 18</a:t>
            </a:r>
            <a:r>
              <a:rPr lang="en-US" sz="1000" baseline="30000" dirty="0" smtClean="0">
                <a:solidFill>
                  <a:schemeClr val="bg1">
                    <a:lumMod val="50000"/>
                  </a:schemeClr>
                </a:solidFill>
              </a:rPr>
              <a:t>th</a:t>
            </a:r>
            <a:r>
              <a:rPr lang="en-US" sz="1000" dirty="0" smtClean="0">
                <a:solidFill>
                  <a:schemeClr val="bg1">
                    <a:lumMod val="50000"/>
                  </a:schemeClr>
                </a:solidFill>
              </a:rPr>
              <a:t> &amp; 19</a:t>
            </a:r>
            <a:r>
              <a:rPr lang="en-US" sz="1000" baseline="30000" dirty="0" smtClean="0">
                <a:solidFill>
                  <a:schemeClr val="bg1">
                    <a:lumMod val="50000"/>
                  </a:schemeClr>
                </a:solidFill>
              </a:rPr>
              <a:t>th</a:t>
            </a:r>
            <a:r>
              <a:rPr lang="en-US" sz="1000" dirty="0" smtClean="0">
                <a:solidFill>
                  <a:schemeClr val="bg1">
                    <a:lumMod val="50000"/>
                  </a:schemeClr>
                </a:solidFill>
              </a:rPr>
              <a:t> February 2018 NTNU Trondheim</a:t>
            </a:r>
            <a:endParaRPr lang="en-US" sz="1000" dirty="0">
              <a:solidFill>
                <a:schemeClr val="bg1">
                  <a:lumMod val="50000"/>
                </a:schemeClr>
              </a:solidFill>
            </a:endParaRPr>
          </a:p>
        </p:txBody>
      </p:sp>
      <p:pic>
        <p:nvPicPr>
          <p:cNvPr id="5" name="Picture 4" descr="reindeer-cbd.jp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16798" y="5219815"/>
            <a:ext cx="3950169" cy="2121881"/>
          </a:xfrm>
          <a:prstGeom prst="rect">
            <a:avLst/>
          </a:prstGeom>
          <a:ln>
            <a:solidFill>
              <a:schemeClr val="accent1"/>
            </a:solidFill>
          </a:ln>
        </p:spPr>
      </p:pic>
      <p:pic>
        <p:nvPicPr>
          <p:cNvPr id="6" name="Picture 5" descr="Nordic_Oikos_2018_text.jp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463379" y="6047137"/>
            <a:ext cx="4161978" cy="1048864"/>
          </a:xfrm>
          <a:prstGeom prst="rect">
            <a:avLst/>
          </a:prstGeom>
        </p:spPr>
      </p:pic>
      <p:pic>
        <p:nvPicPr>
          <p:cNvPr id="10" name="Picture 9" descr="Nordic_Society_Oikos_logo.png"/>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7261" y="4152728"/>
            <a:ext cx="4023512" cy="1846782"/>
          </a:xfrm>
          <a:prstGeom prst="rect">
            <a:avLst/>
          </a:prstGeom>
        </p:spPr>
      </p:pic>
    </p:spTree>
    <p:extLst>
      <p:ext uri="{BB962C8B-B14F-4D97-AF65-F5344CB8AC3E}">
        <p14:creationId xmlns:p14="http://schemas.microsoft.com/office/powerpoint/2010/main" val="368656810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BIF Participants pie chart cop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868" y="1125222"/>
            <a:ext cx="5556545" cy="5598234"/>
          </a:xfrm>
          <a:prstGeom prst="rect">
            <a:avLst/>
          </a:prstGeom>
        </p:spPr>
      </p:pic>
      <p:sp>
        <p:nvSpPr>
          <p:cNvPr id="13" name="Oval 12"/>
          <p:cNvSpPr/>
          <p:nvPr/>
        </p:nvSpPr>
        <p:spPr>
          <a:xfrm>
            <a:off x="6858845" y="3161163"/>
            <a:ext cx="1701192" cy="1604927"/>
          </a:xfrm>
          <a:prstGeom prst="ellipse">
            <a:avLst/>
          </a:prstGeom>
          <a:solidFill>
            <a:schemeClr val="bg1"/>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7" name="Title 6"/>
          <p:cNvSpPr>
            <a:spLocks noGrp="1"/>
          </p:cNvSpPr>
          <p:nvPr>
            <p:ph type="title"/>
          </p:nvPr>
        </p:nvSpPr>
        <p:spPr>
          <a:xfrm>
            <a:off x="742377" y="512063"/>
            <a:ext cx="3876864" cy="2036031"/>
          </a:xfrm>
        </p:spPr>
        <p:txBody>
          <a:bodyPr>
            <a:normAutofit fontScale="90000"/>
          </a:bodyPr>
          <a:lstStyle/>
          <a:p>
            <a:r>
              <a:rPr lang="en-US" b="1" dirty="0"/>
              <a:t>Total number of occurrence records published by country</a:t>
            </a:r>
            <a:br>
              <a:rPr lang="en-US" b="1" dirty="0"/>
            </a:br>
            <a:r>
              <a:rPr lang="en-US" sz="2100" i="1" dirty="0">
                <a:latin typeface="Arial Narrow"/>
                <a:cs typeface="Arial Narrow"/>
              </a:rPr>
              <a:t>as of </a:t>
            </a:r>
            <a:r>
              <a:rPr lang="en-US" sz="2100" i="1" dirty="0" smtClean="0">
                <a:latin typeface="Arial Narrow"/>
                <a:cs typeface="Arial Narrow"/>
              </a:rPr>
              <a:t>14 February 2018</a:t>
            </a:r>
            <a:endParaRPr lang="en-US" sz="2100" i="1" dirty="0">
              <a:latin typeface="Arial Narrow"/>
              <a:cs typeface="Arial Narrow"/>
            </a:endParaRPr>
          </a:p>
        </p:txBody>
      </p:sp>
      <p:graphicFrame>
        <p:nvGraphicFramePr>
          <p:cNvPr id="12" name="Content Placeholder 11"/>
          <p:cNvGraphicFramePr>
            <a:graphicFrameLocks noGrp="1"/>
          </p:cNvGraphicFramePr>
          <p:nvPr>
            <p:ph idx="13"/>
            <p:extLst>
              <p:ext uri="{D42A27DB-BD31-4B8C-83A1-F6EECF244321}">
                <p14:modId xmlns:p14="http://schemas.microsoft.com/office/powerpoint/2010/main" val="82197284"/>
              </p:ext>
            </p:extLst>
          </p:nvPr>
        </p:nvGraphicFramePr>
        <p:xfrm>
          <a:off x="742377" y="2803429"/>
          <a:ext cx="3876863" cy="4126738"/>
        </p:xfrm>
        <a:graphic>
          <a:graphicData uri="http://schemas.openxmlformats.org/drawingml/2006/table">
            <a:tbl>
              <a:tblPr firstRow="1" bandRow="1">
                <a:tableStyleId>{2D5ABB26-0587-4C30-8999-92F81FD0307C}</a:tableStyleId>
              </a:tblPr>
              <a:tblGrid>
                <a:gridCol w="556288"/>
                <a:gridCol w="1836141"/>
                <a:gridCol w="1484434"/>
              </a:tblGrid>
              <a:tr h="375158">
                <a:tc>
                  <a:txBody>
                    <a:bodyPr/>
                    <a:lstStyle/>
                    <a:p>
                      <a:pPr algn="r"/>
                      <a:r>
                        <a:rPr lang="en-US" sz="1800" dirty="0">
                          <a:solidFill>
                            <a:srgbClr val="008000"/>
                          </a:solidFill>
                          <a:latin typeface="Arial Narrow"/>
                          <a:cs typeface="Arial Narrow"/>
                        </a:rPr>
                        <a:t>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dirty="0">
                          <a:latin typeface="Arial Narrow"/>
                          <a:cs typeface="Arial Narrow"/>
                        </a:rPr>
                        <a:t>United</a:t>
                      </a:r>
                      <a:r>
                        <a:rPr lang="en-US" sz="1800" baseline="0" dirty="0">
                          <a:latin typeface="Arial Narrow"/>
                          <a:cs typeface="Arial Narrow"/>
                        </a:rPr>
                        <a:t> States</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t>344,949,144</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United Kingdom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de-DE" sz="1800" dirty="0" smtClean="0"/>
                        <a:t>78,563,194</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5158">
                <a:tc>
                  <a:txBody>
                    <a:bodyPr/>
                    <a:lstStyle/>
                    <a:p>
                      <a:pPr algn="r"/>
                      <a:r>
                        <a:rPr lang="en-US" sz="1800" dirty="0">
                          <a:solidFill>
                            <a:srgbClr val="008000"/>
                          </a:solidFill>
                          <a:latin typeface="Arial Narrow"/>
                          <a:cs typeface="Arial Narrow"/>
                        </a:rPr>
                        <a:t>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FF"/>
                          </a:solidFill>
                          <a:latin typeface="Arial Narrow"/>
                          <a:cs typeface="Arial Narrow"/>
                        </a:rPr>
                        <a:t>Sweden</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solidFill>
                            <a:srgbClr val="0000FF"/>
                          </a:solidFill>
                        </a:rPr>
                        <a:t>73,203,932</a:t>
                      </a:r>
                      <a:endParaRPr lang="en-US" sz="1800"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Australia</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de-DE" sz="1800" dirty="0" smtClean="0"/>
                        <a:t>71,364,239</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France</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t>43,093,621</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Germany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de-DE" sz="1800" dirty="0" smtClean="0"/>
                        <a:t>34,054,789</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Netherlands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t>28,189,395</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FF"/>
                          </a:solidFill>
                          <a:latin typeface="Arial Narrow"/>
                          <a:cs typeface="Arial Narrow"/>
                        </a:rPr>
                        <a:t>Denmark</a:t>
                      </a:r>
                      <a:endParaRPr lang="en-US" sz="2000"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de-DE" sz="1800" dirty="0" smtClean="0">
                          <a:solidFill>
                            <a:srgbClr val="0000FF"/>
                          </a:solidFill>
                        </a:rPr>
                        <a:t>27,300,475</a:t>
                      </a:r>
                      <a:endParaRPr lang="en-US" sz="1800" dirty="0">
                        <a:solidFill>
                          <a:srgbClr val="0000FF"/>
                        </a:solidFill>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b="0" dirty="0">
                          <a:solidFill>
                            <a:srgbClr val="008000"/>
                          </a:solidFill>
                          <a:latin typeface="Arial Narrow"/>
                          <a:cs typeface="Arial Narrow"/>
                        </a:rPr>
                        <a:t>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b="0" dirty="0" smtClean="0">
                          <a:solidFill>
                            <a:schemeClr val="tx1"/>
                          </a:solidFill>
                          <a:latin typeface="Arial Narrow"/>
                          <a:cs typeface="Arial Narrow"/>
                        </a:rPr>
                        <a:t>Spain</a:t>
                      </a:r>
                      <a:endParaRPr lang="en-US" sz="1800" b="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t>26,074,997</a:t>
                      </a:r>
                      <a:endParaRPr lang="en-US" sz="1800" b="0"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r>
                        <a:rPr lang="en-US" sz="1800" b="0" dirty="0" smtClean="0">
                          <a:solidFill>
                            <a:srgbClr val="0000FF"/>
                          </a:solidFill>
                          <a:latin typeface="Arial Narrow"/>
                          <a:cs typeface="Arial Narrow"/>
                        </a:rPr>
                        <a:t>Finland</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de-DE" sz="1800" dirty="0" smtClean="0"/>
                        <a:t>25,390,614</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b="1" dirty="0" smtClean="0">
                          <a:solidFill>
                            <a:srgbClr val="008000"/>
                          </a:solidFill>
                          <a:latin typeface="Arial Narrow"/>
                          <a:cs typeface="Arial Narrow"/>
                        </a:rPr>
                        <a:t>11</a:t>
                      </a:r>
                      <a:endParaRPr lang="en-US" sz="1800" b="1" dirty="0">
                        <a:solidFill>
                          <a:srgbClr val="008000"/>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r>
                        <a:rPr lang="en-US" sz="1800" b="1" dirty="0" smtClean="0">
                          <a:solidFill>
                            <a:srgbClr val="0000FF"/>
                          </a:solidFill>
                          <a:latin typeface="Arial Narrow"/>
                          <a:cs typeface="Arial Narrow"/>
                        </a:rPr>
                        <a:t>Norway</a:t>
                      </a:r>
                      <a:endParaRPr lang="en-US" sz="1800" b="1"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pPr algn="r"/>
                      <a:r>
                        <a:rPr lang="de-DE" sz="1800" b="1" dirty="0" smtClean="0">
                          <a:solidFill>
                            <a:srgbClr val="0000FF"/>
                          </a:solidFill>
                        </a:rPr>
                        <a:t>23,070,984</a:t>
                      </a:r>
                      <a:endParaRPr lang="en-US" sz="1800" b="1"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r>
            </a:tbl>
          </a:graphicData>
        </a:graphic>
      </p:graphicFrame>
      <p:sp>
        <p:nvSpPr>
          <p:cNvPr id="6" name="Title 7"/>
          <p:cNvSpPr txBox="1">
            <a:spLocks/>
          </p:cNvSpPr>
          <p:nvPr/>
        </p:nvSpPr>
        <p:spPr>
          <a:xfrm rot="16200000">
            <a:off x="-3467360"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availability</a:t>
            </a:r>
          </a:p>
        </p:txBody>
      </p:sp>
      <p:sp>
        <p:nvSpPr>
          <p:cNvPr id="2" name="Rectangle 1"/>
          <p:cNvSpPr/>
          <p:nvPr/>
        </p:nvSpPr>
        <p:spPr>
          <a:xfrm>
            <a:off x="7061448" y="3428835"/>
            <a:ext cx="1240208" cy="1030961"/>
          </a:xfrm>
          <a:prstGeom prst="rect">
            <a:avLst/>
          </a:prstGeom>
        </p:spPr>
        <p:txBody>
          <a:bodyPr wrap="none" lIns="91348" tIns="45675" rIns="91348" bIns="45675">
            <a:spAutoFit/>
          </a:bodyPr>
          <a:lstStyle/>
          <a:p>
            <a:pPr algn="ctr"/>
            <a:r>
              <a:rPr lang="en-US" sz="4000" dirty="0" smtClean="0"/>
              <a:t>Total</a:t>
            </a:r>
            <a:endParaRPr lang="en-US" dirty="0" smtClean="0"/>
          </a:p>
          <a:p>
            <a:pPr algn="ctr"/>
            <a:r>
              <a:rPr lang="en-US" dirty="0" smtClean="0"/>
              <a:t>Feb 2018</a:t>
            </a:r>
            <a:endParaRPr lang="en-US" dirty="0"/>
          </a:p>
        </p:txBody>
      </p:sp>
      <p:sp>
        <p:nvSpPr>
          <p:cNvPr id="8" name="Rectangle 7"/>
          <p:cNvSpPr/>
          <p:nvPr/>
        </p:nvSpPr>
        <p:spPr>
          <a:xfrm>
            <a:off x="5703243" y="2046374"/>
            <a:ext cx="536813" cy="415498"/>
          </a:xfrm>
          <a:prstGeom prst="rect">
            <a:avLst/>
          </a:prstGeom>
        </p:spPr>
        <p:txBody>
          <a:bodyPr wrap="none">
            <a:spAutoFit/>
          </a:bodyPr>
          <a:lstStyle/>
          <a:p>
            <a:r>
              <a:rPr lang="pt-BR" dirty="0">
                <a:solidFill>
                  <a:schemeClr val="bg1"/>
                </a:solidFill>
              </a:rPr>
              <a:t>NO</a:t>
            </a:r>
            <a:endParaRPr lang="en-US" dirty="0">
              <a:solidFill>
                <a:schemeClr val="bg1"/>
              </a:solidFill>
            </a:endParaRPr>
          </a:p>
        </p:txBody>
      </p:sp>
      <p:sp>
        <p:nvSpPr>
          <p:cNvPr id="14" name="Rectangle 13"/>
          <p:cNvSpPr/>
          <p:nvPr/>
        </p:nvSpPr>
        <p:spPr>
          <a:xfrm>
            <a:off x="5515300" y="2436563"/>
            <a:ext cx="439900" cy="415498"/>
          </a:xfrm>
          <a:prstGeom prst="rect">
            <a:avLst/>
          </a:prstGeom>
        </p:spPr>
        <p:txBody>
          <a:bodyPr wrap="none">
            <a:spAutoFit/>
          </a:bodyPr>
          <a:lstStyle/>
          <a:p>
            <a:r>
              <a:rPr lang="pt-BR" dirty="0" smtClean="0">
                <a:solidFill>
                  <a:schemeClr val="bg1"/>
                </a:solidFill>
              </a:rPr>
              <a:t>ES</a:t>
            </a:r>
            <a:endParaRPr lang="en-US" dirty="0">
              <a:solidFill>
                <a:schemeClr val="bg1"/>
              </a:solidFill>
            </a:endParaRPr>
          </a:p>
        </p:txBody>
      </p:sp>
      <p:sp>
        <p:nvSpPr>
          <p:cNvPr id="15" name="Rectangle 14"/>
          <p:cNvSpPr/>
          <p:nvPr/>
        </p:nvSpPr>
        <p:spPr>
          <a:xfrm>
            <a:off x="5343959" y="2803429"/>
            <a:ext cx="376256" cy="415498"/>
          </a:xfrm>
          <a:prstGeom prst="rect">
            <a:avLst/>
          </a:prstGeom>
        </p:spPr>
        <p:txBody>
          <a:bodyPr wrap="none">
            <a:spAutoFit/>
          </a:bodyPr>
          <a:lstStyle/>
          <a:p>
            <a:r>
              <a:rPr lang="pt-BR" dirty="0" smtClean="0">
                <a:solidFill>
                  <a:schemeClr val="bg1"/>
                </a:solidFill>
              </a:rPr>
              <a:t>FI</a:t>
            </a:r>
            <a:endParaRPr lang="en-US" dirty="0">
              <a:solidFill>
                <a:schemeClr val="bg1"/>
              </a:solidFill>
            </a:endParaRPr>
          </a:p>
        </p:txBody>
      </p:sp>
      <p:sp>
        <p:nvSpPr>
          <p:cNvPr id="16" name="Rectangle 15"/>
          <p:cNvSpPr/>
          <p:nvPr/>
        </p:nvSpPr>
        <p:spPr>
          <a:xfrm>
            <a:off x="5166430" y="3228526"/>
            <a:ext cx="506174" cy="415498"/>
          </a:xfrm>
          <a:prstGeom prst="rect">
            <a:avLst/>
          </a:prstGeom>
        </p:spPr>
        <p:txBody>
          <a:bodyPr wrap="none">
            <a:spAutoFit/>
          </a:bodyPr>
          <a:lstStyle/>
          <a:p>
            <a:r>
              <a:rPr lang="pt-BR" dirty="0" smtClean="0">
                <a:solidFill>
                  <a:schemeClr val="bg1"/>
                </a:solidFill>
              </a:rPr>
              <a:t>DA</a:t>
            </a:r>
            <a:endParaRPr lang="en-US" dirty="0">
              <a:solidFill>
                <a:schemeClr val="bg1"/>
              </a:solidFill>
            </a:endParaRPr>
          </a:p>
        </p:txBody>
      </p:sp>
      <p:sp>
        <p:nvSpPr>
          <p:cNvPr id="17" name="Rectangle 16"/>
          <p:cNvSpPr/>
          <p:nvPr/>
        </p:nvSpPr>
        <p:spPr>
          <a:xfrm>
            <a:off x="5158129" y="3691537"/>
            <a:ext cx="479618" cy="415498"/>
          </a:xfrm>
          <a:prstGeom prst="rect">
            <a:avLst/>
          </a:prstGeom>
        </p:spPr>
        <p:txBody>
          <a:bodyPr wrap="none">
            <a:spAutoFit/>
          </a:bodyPr>
          <a:lstStyle/>
          <a:p>
            <a:r>
              <a:rPr lang="pt-BR" dirty="0" smtClean="0">
                <a:solidFill>
                  <a:schemeClr val="bg1"/>
                </a:solidFill>
              </a:rPr>
              <a:t>NL</a:t>
            </a:r>
            <a:endParaRPr lang="en-US" dirty="0">
              <a:solidFill>
                <a:schemeClr val="bg1"/>
              </a:solidFill>
            </a:endParaRPr>
          </a:p>
        </p:txBody>
      </p:sp>
      <p:sp>
        <p:nvSpPr>
          <p:cNvPr id="18" name="Rectangle 17"/>
          <p:cNvSpPr/>
          <p:nvPr/>
        </p:nvSpPr>
        <p:spPr>
          <a:xfrm>
            <a:off x="5197087" y="4210876"/>
            <a:ext cx="481848" cy="415498"/>
          </a:xfrm>
          <a:prstGeom prst="rect">
            <a:avLst/>
          </a:prstGeom>
        </p:spPr>
        <p:txBody>
          <a:bodyPr wrap="none">
            <a:spAutoFit/>
          </a:bodyPr>
          <a:lstStyle/>
          <a:p>
            <a:r>
              <a:rPr lang="pt-BR" dirty="0" smtClean="0">
                <a:solidFill>
                  <a:schemeClr val="bg1"/>
                </a:solidFill>
              </a:rPr>
              <a:t>DE</a:t>
            </a:r>
            <a:endParaRPr lang="en-US" dirty="0">
              <a:solidFill>
                <a:schemeClr val="bg1"/>
              </a:solidFill>
            </a:endParaRPr>
          </a:p>
        </p:txBody>
      </p:sp>
      <p:sp>
        <p:nvSpPr>
          <p:cNvPr id="19" name="Rectangle 18"/>
          <p:cNvSpPr/>
          <p:nvPr/>
        </p:nvSpPr>
        <p:spPr>
          <a:xfrm>
            <a:off x="5409933" y="4778774"/>
            <a:ext cx="454628" cy="415498"/>
          </a:xfrm>
          <a:prstGeom prst="rect">
            <a:avLst/>
          </a:prstGeom>
        </p:spPr>
        <p:txBody>
          <a:bodyPr wrap="none">
            <a:spAutoFit/>
          </a:bodyPr>
          <a:lstStyle/>
          <a:p>
            <a:r>
              <a:rPr lang="pt-BR" dirty="0" smtClean="0">
                <a:solidFill>
                  <a:schemeClr val="bg1"/>
                </a:solidFill>
              </a:rPr>
              <a:t>FR</a:t>
            </a:r>
            <a:endParaRPr lang="en-US" dirty="0">
              <a:solidFill>
                <a:schemeClr val="bg1"/>
              </a:solidFill>
            </a:endParaRPr>
          </a:p>
        </p:txBody>
      </p:sp>
      <p:sp>
        <p:nvSpPr>
          <p:cNvPr id="20" name="Rectangle 19"/>
          <p:cNvSpPr/>
          <p:nvPr/>
        </p:nvSpPr>
        <p:spPr>
          <a:xfrm>
            <a:off x="5933340" y="5479011"/>
            <a:ext cx="513275" cy="415498"/>
          </a:xfrm>
          <a:prstGeom prst="rect">
            <a:avLst/>
          </a:prstGeom>
        </p:spPr>
        <p:txBody>
          <a:bodyPr wrap="none">
            <a:spAutoFit/>
          </a:bodyPr>
          <a:lstStyle/>
          <a:p>
            <a:r>
              <a:rPr lang="pt-BR" dirty="0" smtClean="0">
                <a:solidFill>
                  <a:schemeClr val="bg1"/>
                </a:solidFill>
              </a:rPr>
              <a:t>AU</a:t>
            </a:r>
            <a:endParaRPr lang="en-US" dirty="0">
              <a:solidFill>
                <a:schemeClr val="bg1"/>
              </a:solidFill>
            </a:endParaRPr>
          </a:p>
        </p:txBody>
      </p:sp>
      <p:sp>
        <p:nvSpPr>
          <p:cNvPr id="21" name="Rectangle 20"/>
          <p:cNvSpPr/>
          <p:nvPr/>
        </p:nvSpPr>
        <p:spPr>
          <a:xfrm>
            <a:off x="6924146" y="6022006"/>
            <a:ext cx="439900" cy="415498"/>
          </a:xfrm>
          <a:prstGeom prst="rect">
            <a:avLst/>
          </a:prstGeom>
        </p:spPr>
        <p:txBody>
          <a:bodyPr wrap="none">
            <a:spAutoFit/>
          </a:bodyPr>
          <a:lstStyle/>
          <a:p>
            <a:r>
              <a:rPr lang="pt-BR" dirty="0" smtClean="0">
                <a:solidFill>
                  <a:schemeClr val="bg1"/>
                </a:solidFill>
              </a:rPr>
              <a:t>SE</a:t>
            </a:r>
            <a:endParaRPr lang="en-US" dirty="0">
              <a:solidFill>
                <a:schemeClr val="bg1"/>
              </a:solidFill>
            </a:endParaRPr>
          </a:p>
        </p:txBody>
      </p:sp>
      <p:sp>
        <p:nvSpPr>
          <p:cNvPr id="22" name="Rectangle 21"/>
          <p:cNvSpPr/>
          <p:nvPr/>
        </p:nvSpPr>
        <p:spPr>
          <a:xfrm>
            <a:off x="8122478" y="5958356"/>
            <a:ext cx="501046" cy="415498"/>
          </a:xfrm>
          <a:prstGeom prst="rect">
            <a:avLst/>
          </a:prstGeom>
        </p:spPr>
        <p:txBody>
          <a:bodyPr wrap="none">
            <a:spAutoFit/>
          </a:bodyPr>
          <a:lstStyle/>
          <a:p>
            <a:r>
              <a:rPr lang="pt-BR" dirty="0" smtClean="0">
                <a:solidFill>
                  <a:schemeClr val="bg1"/>
                </a:solidFill>
              </a:rPr>
              <a:t>GB</a:t>
            </a:r>
            <a:endParaRPr lang="en-US" dirty="0">
              <a:solidFill>
                <a:schemeClr val="bg1"/>
              </a:solidFill>
            </a:endParaRPr>
          </a:p>
        </p:txBody>
      </p:sp>
      <p:sp>
        <p:nvSpPr>
          <p:cNvPr id="23" name="Rectangle 22"/>
          <p:cNvSpPr/>
          <p:nvPr/>
        </p:nvSpPr>
        <p:spPr>
          <a:xfrm>
            <a:off x="9448010" y="2852061"/>
            <a:ext cx="481190" cy="415498"/>
          </a:xfrm>
          <a:prstGeom prst="rect">
            <a:avLst/>
          </a:prstGeom>
        </p:spPr>
        <p:txBody>
          <a:bodyPr wrap="none">
            <a:spAutoFit/>
          </a:bodyPr>
          <a:lstStyle/>
          <a:p>
            <a:r>
              <a:rPr lang="pt-BR" dirty="0" smtClean="0">
                <a:solidFill>
                  <a:schemeClr val="bg1"/>
                </a:solidFill>
              </a:rPr>
              <a:t>US</a:t>
            </a:r>
            <a:endParaRPr lang="en-US" dirty="0">
              <a:solidFill>
                <a:schemeClr val="bg1"/>
              </a:solidFill>
            </a:endParaRPr>
          </a:p>
        </p:txBody>
      </p:sp>
      <p:sp>
        <p:nvSpPr>
          <p:cNvPr id="24" name="Rectangle 23"/>
          <p:cNvSpPr/>
          <p:nvPr/>
        </p:nvSpPr>
        <p:spPr>
          <a:xfrm>
            <a:off x="6443567" y="1692103"/>
            <a:ext cx="822555" cy="415498"/>
          </a:xfrm>
          <a:prstGeom prst="rect">
            <a:avLst/>
          </a:prstGeom>
        </p:spPr>
        <p:txBody>
          <a:bodyPr wrap="none">
            <a:spAutoFit/>
          </a:bodyPr>
          <a:lstStyle/>
          <a:p>
            <a:r>
              <a:rPr lang="en-US" smtClean="0">
                <a:solidFill>
                  <a:schemeClr val="bg1"/>
                </a:solidFill>
              </a:rPr>
              <a:t>Other</a:t>
            </a:r>
            <a:endParaRPr lang="en-US">
              <a:solidFill>
                <a:schemeClr val="bg1"/>
              </a:solidFill>
            </a:endParaRPr>
          </a:p>
        </p:txBody>
      </p:sp>
    </p:spTree>
    <p:extLst>
      <p:ext uri="{BB962C8B-B14F-4D97-AF65-F5344CB8AC3E}">
        <p14:creationId xmlns:p14="http://schemas.microsoft.com/office/powerpoint/2010/main" val="21795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BIF IS Screen Shot 2017-11-08 at 13.42.23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0303" y="5064658"/>
            <a:ext cx="4968475" cy="2498191"/>
          </a:xfrm>
          <a:prstGeom prst="rect">
            <a:avLst/>
          </a:prstGeom>
          <a:ln>
            <a:solidFill>
              <a:schemeClr val="bg1">
                <a:lumMod val="50000"/>
              </a:schemeClr>
            </a:solidFill>
          </a:ln>
        </p:spPr>
      </p:pic>
      <p:pic>
        <p:nvPicPr>
          <p:cNvPr id="10" name="Picture 9" descr="GBIF SE Screen Shot 2017-11-08 at 13.41.02 .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9254" y="2530476"/>
            <a:ext cx="4969524" cy="2534182"/>
          </a:xfrm>
          <a:prstGeom prst="rect">
            <a:avLst/>
          </a:prstGeom>
          <a:ln>
            <a:solidFill>
              <a:schemeClr val="bg1">
                <a:lumMod val="50000"/>
              </a:schemeClr>
            </a:solidFill>
          </a:ln>
        </p:spPr>
      </p:pic>
      <p:pic>
        <p:nvPicPr>
          <p:cNvPr id="9" name="Picture 8" descr="GBIF NO Screen Shot 2017-11-08 at 13.39.17 .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94" y="2530476"/>
            <a:ext cx="5010247" cy="2534182"/>
          </a:xfrm>
          <a:prstGeom prst="rect">
            <a:avLst/>
          </a:prstGeom>
          <a:ln>
            <a:solidFill>
              <a:schemeClr val="bg1">
                <a:lumMod val="50000"/>
              </a:schemeClr>
            </a:solidFill>
          </a:ln>
        </p:spPr>
      </p:pic>
      <p:pic>
        <p:nvPicPr>
          <p:cNvPr id="8" name="Picture 7" descr="GBIF FI Screen Shot 2017-11-08 at 13.35.45 .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0303" y="9"/>
            <a:ext cx="4968470" cy="2530475"/>
          </a:xfrm>
          <a:prstGeom prst="rect">
            <a:avLst/>
          </a:prstGeom>
          <a:ln>
            <a:solidFill>
              <a:schemeClr val="bg1">
                <a:lumMod val="50000"/>
              </a:schemeClr>
            </a:solidFill>
          </a:ln>
        </p:spPr>
      </p:pic>
      <p:pic>
        <p:nvPicPr>
          <p:cNvPr id="7" name="Picture 6" descr="GBIF DK Screen Shot 2017-11-08 at 13.34.13 .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 y="0"/>
            <a:ext cx="4999245" cy="2530476"/>
          </a:xfrm>
          <a:prstGeom prst="rect">
            <a:avLst/>
          </a:prstGeom>
          <a:ln>
            <a:solidFill>
              <a:schemeClr val="bg1">
                <a:lumMod val="50000"/>
              </a:schemeClr>
            </a:solidFill>
          </a:ln>
        </p:spPr>
      </p:pic>
      <p:pic>
        <p:nvPicPr>
          <p:cNvPr id="32769" name="Picture 3" descr="Screen Shot 2015-04-29 at 08.38.59 .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0995" y="5149677"/>
            <a:ext cx="4807767" cy="241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7"/>
          <p:cNvSpPr>
            <a:spLocks noChangeArrowheads="1"/>
          </p:cNvSpPr>
          <p:nvPr/>
        </p:nvSpPr>
        <p:spPr bwMode="auto">
          <a:xfrm>
            <a:off x="5392837" y="1778007"/>
            <a:ext cx="984744"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dirty="0">
                <a:solidFill>
                  <a:schemeClr val="bg1"/>
                </a:solidFill>
              </a:rPr>
              <a:t>Finland</a:t>
            </a:r>
          </a:p>
        </p:txBody>
      </p:sp>
      <p:sp>
        <p:nvSpPr>
          <p:cNvPr id="32777" name="Rectangle 8"/>
          <p:cNvSpPr>
            <a:spLocks noChangeArrowheads="1"/>
          </p:cNvSpPr>
          <p:nvPr/>
        </p:nvSpPr>
        <p:spPr bwMode="auto">
          <a:xfrm>
            <a:off x="171792" y="4345669"/>
            <a:ext cx="1043140"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dirty="0">
                <a:solidFill>
                  <a:schemeClr val="bg1"/>
                </a:solidFill>
              </a:rPr>
              <a:t>Norway</a:t>
            </a:r>
          </a:p>
        </p:txBody>
      </p:sp>
      <p:sp>
        <p:nvSpPr>
          <p:cNvPr id="32778" name="Rectangle 10"/>
          <p:cNvSpPr>
            <a:spLocks noChangeArrowheads="1"/>
          </p:cNvSpPr>
          <p:nvPr/>
        </p:nvSpPr>
        <p:spPr bwMode="auto">
          <a:xfrm>
            <a:off x="5390777" y="4345669"/>
            <a:ext cx="1051149"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dirty="0">
                <a:solidFill>
                  <a:schemeClr val="bg1"/>
                </a:solidFill>
              </a:rPr>
              <a:t>Sweden</a:t>
            </a:r>
          </a:p>
        </p:txBody>
      </p:sp>
      <p:sp>
        <p:nvSpPr>
          <p:cNvPr id="32779" name="Rectangle 12"/>
          <p:cNvSpPr>
            <a:spLocks noChangeArrowheads="1"/>
          </p:cNvSpPr>
          <p:nvPr/>
        </p:nvSpPr>
        <p:spPr bwMode="auto">
          <a:xfrm>
            <a:off x="5360276" y="6876522"/>
            <a:ext cx="973435"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dirty="0">
                <a:solidFill>
                  <a:schemeClr val="bg1"/>
                </a:solidFill>
              </a:rPr>
              <a:t>Iceland</a:t>
            </a:r>
          </a:p>
        </p:txBody>
      </p:sp>
      <p:graphicFrame>
        <p:nvGraphicFramePr>
          <p:cNvPr id="14" name="Table 13"/>
          <p:cNvGraphicFramePr>
            <a:graphicFrameLocks noGrp="1"/>
          </p:cNvGraphicFramePr>
          <p:nvPr>
            <p:extLst>
              <p:ext uri="{D42A27DB-BD31-4B8C-83A1-F6EECF244321}">
                <p14:modId xmlns:p14="http://schemas.microsoft.com/office/powerpoint/2010/main" val="1235059050"/>
              </p:ext>
            </p:extLst>
          </p:nvPr>
        </p:nvGraphicFramePr>
        <p:xfrm>
          <a:off x="4415" y="5067511"/>
          <a:ext cx="4995887" cy="2476499"/>
        </p:xfrm>
        <a:graphic>
          <a:graphicData uri="http://schemas.openxmlformats.org/drawingml/2006/table">
            <a:tbl>
              <a:tblPr firstRow="1" bandRow="1">
                <a:tableStyleId>{5C22544A-7EE6-4342-B048-85BDC9FD1C3A}</a:tableStyleId>
              </a:tblPr>
              <a:tblGrid>
                <a:gridCol w="1576205"/>
                <a:gridCol w="1499821"/>
                <a:gridCol w="1919861"/>
              </a:tblGrid>
              <a:tr h="396283">
                <a:tc>
                  <a:txBody>
                    <a:bodyPr/>
                    <a:lstStyle/>
                    <a:p>
                      <a:pPr algn="ctr"/>
                      <a:r>
                        <a:rPr lang="en-US" sz="2000" noProof="0" dirty="0" smtClean="0"/>
                        <a:t>Feb 2018</a:t>
                      </a:r>
                      <a:endParaRPr lang="en-US" sz="2000" noProof="0" dirty="0"/>
                    </a:p>
                  </a:txBody>
                  <a:tcPr marL="91443" marR="91443" marT="45683" marB="45683"/>
                </a:tc>
                <a:tc>
                  <a:txBody>
                    <a:bodyPr/>
                    <a:lstStyle/>
                    <a:p>
                      <a:pPr algn="ctr"/>
                      <a:r>
                        <a:rPr lang="en-US" sz="2000" noProof="0" dirty="0" smtClean="0"/>
                        <a:t>Datasets</a:t>
                      </a:r>
                      <a:endParaRPr lang="en-US" sz="2000" noProof="0" dirty="0"/>
                    </a:p>
                  </a:txBody>
                  <a:tcPr marL="91443" marR="91443" marT="45683" marB="45683"/>
                </a:tc>
                <a:tc>
                  <a:txBody>
                    <a:bodyPr/>
                    <a:lstStyle/>
                    <a:p>
                      <a:pPr algn="ctr"/>
                      <a:r>
                        <a:rPr lang="en-US" sz="2000" noProof="0" dirty="0" smtClean="0"/>
                        <a:t>Occurrences</a:t>
                      </a:r>
                      <a:endParaRPr lang="en-US" sz="2000" noProof="0" dirty="0"/>
                    </a:p>
                  </a:txBody>
                  <a:tcPr marL="91443" marR="91443" marT="45683" marB="45683"/>
                </a:tc>
              </a:tr>
              <a:tr h="411529">
                <a:tc>
                  <a:txBody>
                    <a:bodyPr/>
                    <a:lstStyle/>
                    <a:p>
                      <a:pPr algn="r"/>
                      <a:r>
                        <a:rPr lang="en-US" sz="2100" noProof="0" dirty="0" smtClean="0"/>
                        <a:t>Denmark</a:t>
                      </a:r>
                      <a:endParaRPr lang="en-US" sz="2100" noProof="0" dirty="0"/>
                    </a:p>
                  </a:txBody>
                  <a:tcPr marL="91443" marR="91443" marT="45683" marB="45683"/>
                </a:tc>
                <a:tc>
                  <a:txBody>
                    <a:bodyPr/>
                    <a:lstStyle/>
                    <a:p>
                      <a:pPr algn="ctr"/>
                      <a:r>
                        <a:rPr lang="en-US" sz="2100" noProof="0" dirty="0" smtClean="0"/>
                        <a:t>166</a:t>
                      </a:r>
                      <a:endParaRPr lang="en-US" sz="2100" noProof="0" dirty="0"/>
                    </a:p>
                  </a:txBody>
                  <a:tcPr marL="91443" marR="91443" marT="45683" marB="45683"/>
                </a:tc>
                <a:tc>
                  <a:txBody>
                    <a:bodyPr/>
                    <a:lstStyle/>
                    <a:p>
                      <a:pPr algn="r"/>
                      <a:r>
                        <a:rPr lang="en-US" sz="2100" noProof="0" dirty="0" smtClean="0"/>
                        <a:t>27 300 475</a:t>
                      </a:r>
                      <a:endParaRPr lang="en-US" sz="2100" noProof="0" dirty="0"/>
                    </a:p>
                  </a:txBody>
                  <a:tcPr marL="91443" marR="91443" marT="45683" marB="45683"/>
                </a:tc>
              </a:tr>
              <a:tr h="411529">
                <a:tc>
                  <a:txBody>
                    <a:bodyPr/>
                    <a:lstStyle/>
                    <a:p>
                      <a:pPr algn="r"/>
                      <a:r>
                        <a:rPr lang="en-US" sz="2100" noProof="0" dirty="0" smtClean="0"/>
                        <a:t>Finland</a:t>
                      </a:r>
                      <a:endParaRPr lang="en-US" sz="2100" noProof="0" dirty="0"/>
                    </a:p>
                  </a:txBody>
                  <a:tcPr marL="91443" marR="91443" marT="45683" marB="45683"/>
                </a:tc>
                <a:tc>
                  <a:txBody>
                    <a:bodyPr/>
                    <a:lstStyle/>
                    <a:p>
                      <a:pPr algn="ctr"/>
                      <a:r>
                        <a:rPr lang="en-US" sz="2100" noProof="0" dirty="0" smtClean="0"/>
                        <a:t>57</a:t>
                      </a:r>
                      <a:endParaRPr lang="en-US" sz="2100" noProof="0" dirty="0"/>
                    </a:p>
                  </a:txBody>
                  <a:tcPr marL="91443" marR="91443" marT="45683" marB="45683"/>
                </a:tc>
                <a:tc>
                  <a:txBody>
                    <a:bodyPr/>
                    <a:lstStyle/>
                    <a:p>
                      <a:pPr algn="r"/>
                      <a:r>
                        <a:rPr lang="en-US" sz="2100" noProof="0" dirty="0" smtClean="0"/>
                        <a:t>25 390 614</a:t>
                      </a:r>
                      <a:endParaRPr lang="en-US" sz="2100" noProof="0" dirty="0"/>
                    </a:p>
                  </a:txBody>
                  <a:tcPr marL="91443" marR="91443" marT="45683" marB="45683"/>
                </a:tc>
              </a:tr>
              <a:tr h="411529">
                <a:tc>
                  <a:txBody>
                    <a:bodyPr/>
                    <a:lstStyle/>
                    <a:p>
                      <a:pPr algn="r"/>
                      <a:r>
                        <a:rPr lang="en-US" sz="2100" noProof="0" dirty="0" smtClean="0"/>
                        <a:t>Iceland</a:t>
                      </a:r>
                      <a:endParaRPr lang="en-US" sz="2100" noProof="0" dirty="0"/>
                    </a:p>
                  </a:txBody>
                  <a:tcPr marL="91443" marR="91443" marT="45683" marB="45683"/>
                </a:tc>
                <a:tc>
                  <a:txBody>
                    <a:bodyPr/>
                    <a:lstStyle/>
                    <a:p>
                      <a:pPr algn="ctr"/>
                      <a:r>
                        <a:rPr lang="en-US" sz="2100" noProof="0" dirty="0" smtClean="0"/>
                        <a:t>4</a:t>
                      </a:r>
                      <a:endParaRPr lang="en-US" sz="2100" noProof="0" dirty="0"/>
                    </a:p>
                  </a:txBody>
                  <a:tcPr marL="91443" marR="91443" marT="45683" marB="45683"/>
                </a:tc>
                <a:tc>
                  <a:txBody>
                    <a:bodyPr/>
                    <a:lstStyle/>
                    <a:p>
                      <a:pPr algn="r"/>
                      <a:r>
                        <a:rPr lang="en-US" sz="2100" noProof="0" dirty="0" smtClean="0"/>
                        <a:t>812 980</a:t>
                      </a:r>
                      <a:endParaRPr lang="en-US" sz="2100" noProof="0" dirty="0"/>
                    </a:p>
                  </a:txBody>
                  <a:tcPr marL="91443" marR="91443" marT="45683" marB="45683"/>
                </a:tc>
              </a:tr>
              <a:tr h="411529">
                <a:tc>
                  <a:txBody>
                    <a:bodyPr/>
                    <a:lstStyle/>
                    <a:p>
                      <a:pPr algn="r"/>
                      <a:r>
                        <a:rPr lang="en-US" sz="2100" noProof="0" dirty="0" smtClean="0"/>
                        <a:t>Norway</a:t>
                      </a:r>
                      <a:endParaRPr lang="en-US" sz="2100" noProof="0" dirty="0"/>
                    </a:p>
                  </a:txBody>
                  <a:tcPr marL="91443" marR="91443" marT="45683" marB="45683"/>
                </a:tc>
                <a:tc>
                  <a:txBody>
                    <a:bodyPr/>
                    <a:lstStyle/>
                    <a:p>
                      <a:pPr algn="ctr"/>
                      <a:r>
                        <a:rPr lang="en-US" sz="2100" noProof="0" dirty="0" smtClean="0"/>
                        <a:t>197</a:t>
                      </a:r>
                      <a:endParaRPr lang="en-US" sz="2100" noProof="0" dirty="0"/>
                    </a:p>
                  </a:txBody>
                  <a:tcPr marL="91443" marR="91443" marT="45683" marB="45683"/>
                </a:tc>
                <a:tc>
                  <a:txBody>
                    <a:bodyPr/>
                    <a:lstStyle/>
                    <a:p>
                      <a:pPr algn="r"/>
                      <a:r>
                        <a:rPr lang="en-US" sz="2100" noProof="0" dirty="0" smtClean="0"/>
                        <a:t>23 070 984</a:t>
                      </a:r>
                      <a:endParaRPr lang="en-US" sz="2100" noProof="0" dirty="0"/>
                    </a:p>
                  </a:txBody>
                  <a:tcPr marL="91443" marR="91443" marT="45683" marB="45683"/>
                </a:tc>
              </a:tr>
              <a:tr h="434100">
                <a:tc>
                  <a:txBody>
                    <a:bodyPr/>
                    <a:lstStyle/>
                    <a:p>
                      <a:pPr algn="r"/>
                      <a:r>
                        <a:rPr lang="en-US" sz="2100" noProof="0" dirty="0" smtClean="0"/>
                        <a:t>Sweden</a:t>
                      </a:r>
                      <a:endParaRPr lang="en-US" sz="2100" noProof="0" dirty="0"/>
                    </a:p>
                  </a:txBody>
                  <a:tcPr marL="91443" marR="91443" marT="45683" marB="45683"/>
                </a:tc>
                <a:tc>
                  <a:txBody>
                    <a:bodyPr/>
                    <a:lstStyle/>
                    <a:p>
                      <a:pPr algn="ctr"/>
                      <a:r>
                        <a:rPr lang="en-US" sz="2100" noProof="0" dirty="0" smtClean="0"/>
                        <a:t>44</a:t>
                      </a:r>
                      <a:endParaRPr lang="en-US" sz="2100" noProof="0" dirty="0"/>
                    </a:p>
                  </a:txBody>
                  <a:tcPr marL="91443" marR="91443" marT="45683" marB="45683"/>
                </a:tc>
                <a:tc>
                  <a:txBody>
                    <a:bodyPr/>
                    <a:lstStyle/>
                    <a:p>
                      <a:pPr algn="r"/>
                      <a:r>
                        <a:rPr lang="en-US" sz="2100" noProof="0" dirty="0" smtClean="0"/>
                        <a:t>73 203 932</a:t>
                      </a:r>
                      <a:endParaRPr lang="en-US" sz="2100" noProof="0" dirty="0"/>
                    </a:p>
                  </a:txBody>
                  <a:tcPr marL="91443" marR="91443" marT="45683" marB="45683"/>
                </a:tc>
              </a:tr>
            </a:tbl>
          </a:graphicData>
        </a:graphic>
      </p:graphicFrame>
      <p:sp>
        <p:nvSpPr>
          <p:cNvPr id="32811" name="Rectangle 2"/>
          <p:cNvSpPr>
            <a:spLocks noChangeArrowheads="1"/>
          </p:cNvSpPr>
          <p:nvPr/>
        </p:nvSpPr>
        <p:spPr bwMode="auto">
          <a:xfrm rot="-5400000">
            <a:off x="7400408" y="3600846"/>
            <a:ext cx="5752387" cy="5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185" tIns="52091" rIns="104185" bIns="52091">
            <a:spAutoFit/>
          </a:bodyPr>
          <a:lstStyle/>
          <a:p>
            <a:r>
              <a:rPr lang="en-US" sz="3200" dirty="0">
                <a:latin typeface="Calibri" charset="0"/>
              </a:rPr>
              <a:t>http://www.gbif.org/country/NO </a:t>
            </a:r>
            <a:endParaRPr lang="en-US" sz="3200" dirty="0"/>
          </a:p>
        </p:txBody>
      </p:sp>
      <p:pic>
        <p:nvPicPr>
          <p:cNvPr id="16" name="Picture 15" descr="1100px-Flag_of_Norway.svg.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590" y="4021101"/>
            <a:ext cx="491043" cy="357122"/>
          </a:xfrm>
          <a:prstGeom prst="rect">
            <a:avLst/>
          </a:prstGeom>
        </p:spPr>
      </p:pic>
      <p:pic>
        <p:nvPicPr>
          <p:cNvPr id="4" name="Picture 3" descr="-2.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68821" y="1477971"/>
            <a:ext cx="491043" cy="300031"/>
          </a:xfrm>
          <a:prstGeom prst="rect">
            <a:avLst/>
          </a:prstGeom>
        </p:spPr>
      </p:pic>
      <p:pic>
        <p:nvPicPr>
          <p:cNvPr id="5" name="Picture 4" descr="-2.gif"/>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68821" y="4071597"/>
            <a:ext cx="491043" cy="306628"/>
          </a:xfrm>
          <a:prstGeom prst="rect">
            <a:avLst/>
          </a:prstGeom>
        </p:spPr>
      </p:pic>
      <p:pic>
        <p:nvPicPr>
          <p:cNvPr id="6" name="Picture 5" descr="-1.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79674" y="6473302"/>
            <a:ext cx="491043" cy="353551"/>
          </a:xfrm>
          <a:prstGeom prst="rect">
            <a:avLst/>
          </a:prstGeom>
        </p:spPr>
      </p:pic>
      <p:sp>
        <p:nvSpPr>
          <p:cNvPr id="2" name="Title 1"/>
          <p:cNvSpPr>
            <a:spLocks noGrp="1"/>
          </p:cNvSpPr>
          <p:nvPr>
            <p:ph type="title"/>
          </p:nvPr>
        </p:nvSpPr>
        <p:spPr>
          <a:xfrm>
            <a:off x="3678002" y="36113"/>
            <a:ext cx="2237540" cy="287338"/>
          </a:xfrm>
          <a:solidFill>
            <a:schemeClr val="bg1">
              <a:lumMod val="50000"/>
            </a:schemeClr>
          </a:solidFill>
        </p:spPr>
        <p:txBody>
          <a:bodyPr>
            <a:normAutofit fontScale="90000"/>
          </a:bodyPr>
          <a:lstStyle/>
          <a:p>
            <a:pPr defTabSz="517050">
              <a:defRPr/>
            </a:pPr>
            <a:r>
              <a:rPr lang="en-US" sz="1800" dirty="0" smtClean="0">
                <a:solidFill>
                  <a:srgbClr val="FFFF00"/>
                </a:solidFill>
              </a:rPr>
              <a:t>Nordic </a:t>
            </a:r>
            <a:r>
              <a:rPr lang="en-US" sz="1800" dirty="0">
                <a:solidFill>
                  <a:srgbClr val="FFFF00"/>
                </a:solidFill>
              </a:rPr>
              <a:t>GBIF nodes</a:t>
            </a:r>
          </a:p>
        </p:txBody>
      </p:sp>
      <p:sp>
        <p:nvSpPr>
          <p:cNvPr id="32775" name="Rectangle 6"/>
          <p:cNvSpPr>
            <a:spLocks noChangeArrowheads="1"/>
          </p:cNvSpPr>
          <p:nvPr/>
        </p:nvSpPr>
        <p:spPr bwMode="auto">
          <a:xfrm>
            <a:off x="171792" y="1749432"/>
            <a:ext cx="1184205"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a:solidFill>
                  <a:schemeClr val="bg1"/>
                </a:solidFill>
              </a:rPr>
              <a:t>Danmark</a:t>
            </a:r>
          </a:p>
        </p:txBody>
      </p:sp>
      <p:pic>
        <p:nvPicPr>
          <p:cNvPr id="3" name="Picture 2" descr="-1.jp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2590" y="1450638"/>
            <a:ext cx="491043" cy="327362"/>
          </a:xfrm>
          <a:prstGeom prst="rect">
            <a:avLst/>
          </a:prstGeom>
        </p:spPr>
      </p:pic>
      <p:sp>
        <p:nvSpPr>
          <p:cNvPr id="26" name="Rectangle 25"/>
          <p:cNvSpPr/>
          <p:nvPr/>
        </p:nvSpPr>
        <p:spPr>
          <a:xfrm>
            <a:off x="7459876" y="7150949"/>
            <a:ext cx="2241755" cy="307686"/>
          </a:xfrm>
          <a:prstGeom prst="rect">
            <a:avLst/>
          </a:prstGeom>
        </p:spPr>
        <p:txBody>
          <a:bodyPr wrap="none" lIns="91348" tIns="45675" rIns="91348" bIns="45675">
            <a:spAutoFit/>
          </a:bodyPr>
          <a:lstStyle/>
          <a:p>
            <a:r>
              <a:rPr lang="en-US" sz="1400" dirty="0">
                <a:solidFill>
                  <a:schemeClr val="bg1">
                    <a:lumMod val="85000"/>
                  </a:schemeClr>
                </a:solidFill>
              </a:rPr>
              <a:t>Updated </a:t>
            </a:r>
            <a:r>
              <a:rPr lang="en-US" sz="1400" dirty="0" smtClean="0">
                <a:solidFill>
                  <a:schemeClr val="bg1">
                    <a:lumMod val="85000"/>
                  </a:schemeClr>
                </a:solidFill>
              </a:rPr>
              <a:t>14</a:t>
            </a:r>
            <a:r>
              <a:rPr lang="en-US" sz="1400" baseline="30000" dirty="0" smtClean="0">
                <a:solidFill>
                  <a:schemeClr val="bg1">
                    <a:lumMod val="85000"/>
                  </a:schemeClr>
                </a:solidFill>
              </a:rPr>
              <a:t>th</a:t>
            </a:r>
            <a:r>
              <a:rPr lang="en-US" sz="1400" dirty="0" smtClean="0">
                <a:solidFill>
                  <a:schemeClr val="bg1">
                    <a:lumMod val="85000"/>
                  </a:schemeClr>
                </a:solidFill>
              </a:rPr>
              <a:t> February 2018</a:t>
            </a:r>
            <a:endParaRPr lang="en-US" sz="1400" dirty="0">
              <a:solidFill>
                <a:schemeClr val="bg1">
                  <a:lumMod val="85000"/>
                </a:schemeClr>
              </a:solidFill>
            </a:endParaRPr>
          </a:p>
        </p:txBody>
      </p:sp>
    </p:spTree>
    <p:extLst>
      <p:ext uri="{BB962C8B-B14F-4D97-AF65-F5344CB8AC3E}">
        <p14:creationId xmlns:p14="http://schemas.microsoft.com/office/powerpoint/2010/main" val="16585950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17" tIns="52007" rIns="104017" bIns="52007"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1077150" y="2533299"/>
            <a:ext cx="6487148" cy="185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17" tIns="52007" rIns="104017" bIns="52007">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a:latin typeface="Trebuchet MS" charset="0"/>
              </a:rPr>
              <a:t>Use of GBIF-mediated data</a:t>
            </a: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6"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dna-2789567_960_720.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08600" y="500089"/>
            <a:ext cx="4214733" cy="6596408"/>
          </a:xfrm>
          <a:prstGeom prst="rect">
            <a:avLst/>
          </a:prstGeom>
        </p:spPr>
      </p:pic>
    </p:spTree>
    <p:extLst>
      <p:ext uri="{BB962C8B-B14F-4D97-AF65-F5344CB8AC3E}">
        <p14:creationId xmlns:p14="http://schemas.microsoft.com/office/powerpoint/2010/main" val="18254844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35674" y="530820"/>
            <a:ext cx="4272788" cy="1789331"/>
          </a:xfrm>
        </p:spPr>
        <p:txBody>
          <a:bodyPr>
            <a:normAutofit/>
          </a:bodyPr>
          <a:lstStyle/>
          <a:p>
            <a:r>
              <a:rPr lang="en-US" b="1" dirty="0"/>
              <a:t>Data download requests by country, 2017</a:t>
            </a:r>
            <a:br>
              <a:rPr lang="en-US" b="1" dirty="0"/>
            </a:br>
            <a:r>
              <a:rPr lang="en-US" sz="1800" i="1" dirty="0">
                <a:latin typeface="Arial Narrow"/>
                <a:cs typeface="Arial Narrow"/>
              </a:rPr>
              <a:t>as of 31 Aug 2017</a:t>
            </a:r>
            <a:endParaRPr lang="en-US" sz="2000" dirty="0"/>
          </a:p>
        </p:txBody>
      </p:sp>
      <p:graphicFrame>
        <p:nvGraphicFramePr>
          <p:cNvPr id="12" name="Content Placeholder 11"/>
          <p:cNvGraphicFramePr>
            <a:graphicFrameLocks noGrp="1"/>
          </p:cNvGraphicFramePr>
          <p:nvPr>
            <p:ph idx="13"/>
            <p:extLst>
              <p:ext uri="{D42A27DB-BD31-4B8C-83A1-F6EECF244321}">
                <p14:modId xmlns:p14="http://schemas.microsoft.com/office/powerpoint/2010/main" val="1535717770"/>
              </p:ext>
            </p:extLst>
          </p:nvPr>
        </p:nvGraphicFramePr>
        <p:xfrm>
          <a:off x="1255399" y="2643080"/>
          <a:ext cx="3144019" cy="4119216"/>
        </p:xfrm>
        <a:graphic>
          <a:graphicData uri="http://schemas.openxmlformats.org/drawingml/2006/table">
            <a:tbl>
              <a:tblPr firstRow="1" bandRow="1">
                <a:tableStyleId>{2D5ABB26-0587-4C30-8999-92F81FD0307C}</a:tableStyleId>
              </a:tblPr>
              <a:tblGrid>
                <a:gridCol w="428948"/>
                <a:gridCol w="1649702"/>
                <a:gridCol w="1065369"/>
              </a:tblGrid>
              <a:tr h="367636">
                <a:tc>
                  <a:txBody>
                    <a:bodyPr/>
                    <a:lstStyle/>
                    <a:p>
                      <a:pPr algn="r"/>
                      <a:endParaRPr lang="en-US" sz="150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65000"/>
                      </a:schemeClr>
                    </a:solidFill>
                  </a:tcPr>
                </a:tc>
                <a:tc>
                  <a:txBody>
                    <a:bodyPr/>
                    <a:lstStyle/>
                    <a:p>
                      <a:r>
                        <a:rPr lang="en-US" sz="1400" i="1" dirty="0">
                          <a:latin typeface="Arial Narrow"/>
                          <a:cs typeface="Arial Narrow"/>
                        </a:rPr>
                        <a:t>Country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65000"/>
                      </a:schemeClr>
                    </a:solidFill>
                  </a:tcPr>
                </a:tc>
                <a:tc>
                  <a:txBody>
                    <a:bodyPr/>
                    <a:lstStyle/>
                    <a:p>
                      <a:pPr algn="r"/>
                      <a:r>
                        <a:rPr lang="en-US" sz="1400" i="1">
                          <a:latin typeface="Arial Narrow"/>
                          <a:cs typeface="Arial Narrow"/>
                        </a:rPr>
                        <a:t>Downloads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65000"/>
                      </a:schemeClr>
                    </a:solidFill>
                  </a:tcPr>
                </a:tc>
              </a:tr>
              <a:tr h="375158">
                <a:tc>
                  <a:txBody>
                    <a:bodyPr/>
                    <a:lstStyle/>
                    <a:p>
                      <a:pPr algn="r"/>
                      <a:r>
                        <a:rPr lang="en-US" sz="1800" dirty="0">
                          <a:solidFill>
                            <a:schemeClr val="accent2">
                              <a:lumMod val="75000"/>
                            </a:schemeClr>
                          </a:solidFill>
                          <a:latin typeface="Arial Narrow"/>
                          <a:cs typeface="Arial Narrow"/>
                        </a:rPr>
                        <a:t>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dirty="0">
                          <a:solidFill>
                            <a:schemeClr val="accent2">
                              <a:lumMod val="75000"/>
                            </a:schemeClr>
                          </a:solidFill>
                          <a:latin typeface="Arial Narrow"/>
                          <a:cs typeface="Arial Narrow"/>
                        </a:rPr>
                        <a:t>China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a:solidFill>
                            <a:schemeClr val="accent2">
                              <a:lumMod val="75000"/>
                            </a:schemeClr>
                          </a:solidFill>
                          <a:latin typeface="Arial Narrow"/>
                          <a:cs typeface="Arial Narrow"/>
                        </a:rPr>
                        <a:t>11,687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a:latin typeface="Arial Narrow"/>
                          <a:cs typeface="Arial Narrow"/>
                        </a:rPr>
                        <a:t>United States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a:latin typeface="Arial Narrow"/>
                          <a:cs typeface="Arial Narrow"/>
                        </a:rPr>
                        <a:t>11,012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5158">
                <a:tc>
                  <a:txBody>
                    <a:bodyPr/>
                    <a:lstStyle/>
                    <a:p>
                      <a:pPr algn="r"/>
                      <a:r>
                        <a:rPr lang="en-US" sz="1800" dirty="0">
                          <a:solidFill>
                            <a:srgbClr val="008000"/>
                          </a:solidFill>
                          <a:latin typeface="Arial Narrow"/>
                          <a:cs typeface="Arial Narrow"/>
                        </a:rPr>
                        <a:t>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Mexico</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9,672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0090"/>
                          </a:solidFill>
                          <a:latin typeface="Arial Narrow"/>
                          <a:cs typeface="Arial Narrow"/>
                        </a:rPr>
                        <a:t>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r>
                        <a:rPr lang="en-US" sz="1800" dirty="0">
                          <a:solidFill>
                            <a:srgbClr val="000090"/>
                          </a:solidFill>
                          <a:latin typeface="Arial Narrow"/>
                          <a:cs typeface="Arial Narrow"/>
                        </a:rPr>
                        <a:t>Brazil</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dirty="0">
                          <a:solidFill>
                            <a:srgbClr val="000090"/>
                          </a:solidFill>
                          <a:latin typeface="Arial Narrow"/>
                          <a:cs typeface="Arial Narrow"/>
                        </a:rPr>
                        <a:t>7,056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Colombia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4,310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r>
                        <a:rPr lang="en-US" sz="1800">
                          <a:latin typeface="Arial Narrow"/>
                          <a:cs typeface="Arial Narrow"/>
                        </a:rPr>
                        <a:t>Spain</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3,126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r>
                        <a:rPr lang="en-US" sz="1800">
                          <a:latin typeface="Arial Narrow"/>
                          <a:cs typeface="Arial Narrow"/>
                        </a:rPr>
                        <a:t>United Kingdom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algn="r"/>
                      <a:r>
                        <a:rPr lang="en-US" sz="1800">
                          <a:latin typeface="Arial Narrow"/>
                          <a:cs typeface="Arial Narrow"/>
                        </a:rPr>
                        <a:t>2,991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r>
              <a:tr h="375158">
                <a:tc>
                  <a:txBody>
                    <a:bodyPr/>
                    <a:lstStyle/>
                    <a:p>
                      <a:pPr algn="r"/>
                      <a:r>
                        <a:rPr lang="en-US" sz="1800" dirty="0">
                          <a:solidFill>
                            <a:srgbClr val="008000"/>
                          </a:solidFill>
                          <a:latin typeface="Arial Narrow"/>
                          <a:cs typeface="Arial Narrow"/>
                        </a:rPr>
                        <a:t>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South</a:t>
                      </a:r>
                      <a:r>
                        <a:rPr lang="en-US" sz="1800" baseline="0">
                          <a:latin typeface="Arial Narrow"/>
                          <a:cs typeface="Arial Narrow"/>
                        </a:rPr>
                        <a:t> Africa</a:t>
                      </a:r>
                      <a:endParaRPr lang="en-US" sz="180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2,167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a:latin typeface="Arial Narrow"/>
                          <a:cs typeface="Arial Narrow"/>
                        </a:rPr>
                        <a:t>Germany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1,350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r>
                        <a:rPr lang="en-US" sz="1800" dirty="0">
                          <a:latin typeface="Arial Narrow"/>
                          <a:cs typeface="Arial Narrow"/>
                        </a:rPr>
                        <a:t>Australia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dirty="0">
                          <a:latin typeface="Arial Narrow"/>
                          <a:cs typeface="Arial Narrow"/>
                        </a:rPr>
                        <a:t>1,337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bl>
          </a:graphicData>
        </a:graphic>
      </p:graphicFrame>
      <p:sp>
        <p:nvSpPr>
          <p:cNvPr id="6" name="Title 7"/>
          <p:cNvSpPr txBox="1">
            <a:spLocks/>
          </p:cNvSpPr>
          <p:nvPr/>
        </p:nvSpPr>
        <p:spPr>
          <a:xfrm rot="16200000">
            <a:off x="-3493510"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access and use</a:t>
            </a:r>
          </a:p>
        </p:txBody>
      </p:sp>
      <p:sp>
        <p:nvSpPr>
          <p:cNvPr id="13" name="Oval 12"/>
          <p:cNvSpPr/>
          <p:nvPr/>
        </p:nvSpPr>
        <p:spPr>
          <a:xfrm>
            <a:off x="6698821" y="3273878"/>
            <a:ext cx="1766438" cy="1666480"/>
          </a:xfrm>
          <a:prstGeom prst="ellipse">
            <a:avLst/>
          </a:prstGeom>
          <a:solidFill>
            <a:schemeClr val="bg1"/>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pic>
        <p:nvPicPr>
          <p:cNvPr id="3" name="Content Placeholder 2"/>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9689" t="-24794" r="-5482" b="-16998"/>
          <a:stretch/>
        </p:blipFill>
        <p:spPr>
          <a:xfrm>
            <a:off x="4518477" y="744827"/>
            <a:ext cx="5635729" cy="6085346"/>
          </a:xfrm>
        </p:spPr>
      </p:pic>
      <p:sp>
        <p:nvSpPr>
          <p:cNvPr id="10" name="Oval 9"/>
          <p:cNvSpPr/>
          <p:nvPr/>
        </p:nvSpPr>
        <p:spPr>
          <a:xfrm>
            <a:off x="6797834" y="3141647"/>
            <a:ext cx="1701192" cy="1690189"/>
          </a:xfrm>
          <a:prstGeom prst="ellipse">
            <a:avLst/>
          </a:prstGeom>
          <a:solidFill>
            <a:schemeClr val="bg1"/>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 name="Rectangle 1"/>
          <p:cNvSpPr/>
          <p:nvPr/>
        </p:nvSpPr>
        <p:spPr>
          <a:xfrm>
            <a:off x="7279460" y="3819621"/>
            <a:ext cx="730453" cy="415407"/>
          </a:xfrm>
          <a:prstGeom prst="rect">
            <a:avLst/>
          </a:prstGeom>
        </p:spPr>
        <p:txBody>
          <a:bodyPr wrap="none" lIns="91348" tIns="45675" rIns="91348" bIns="45675">
            <a:spAutoFit/>
          </a:bodyPr>
          <a:lstStyle/>
          <a:p>
            <a:r>
              <a:rPr lang="en-US" dirty="0"/>
              <a:t>2017</a:t>
            </a:r>
          </a:p>
        </p:txBody>
      </p:sp>
      <p:sp>
        <p:nvSpPr>
          <p:cNvPr id="4" name="Rectangle 3"/>
          <p:cNvSpPr/>
          <p:nvPr/>
        </p:nvSpPr>
        <p:spPr>
          <a:xfrm>
            <a:off x="6690200" y="6133135"/>
            <a:ext cx="1877251" cy="261519"/>
          </a:xfrm>
          <a:prstGeom prst="rect">
            <a:avLst/>
          </a:prstGeom>
        </p:spPr>
        <p:txBody>
          <a:bodyPr wrap="none" lIns="91348" tIns="45675" rIns="91348" bIns="45675">
            <a:spAutoFit/>
          </a:bodyPr>
          <a:lstStyle/>
          <a:p>
            <a:r>
              <a:rPr lang="en-US" sz="1100" dirty="0">
                <a:solidFill>
                  <a:srgbClr val="000090"/>
                </a:solidFill>
              </a:rPr>
              <a:t>Brazil is </a:t>
            </a:r>
            <a:r>
              <a:rPr lang="en-US" sz="1100" dirty="0" smtClean="0">
                <a:solidFill>
                  <a:srgbClr val="000090"/>
                </a:solidFill>
              </a:rPr>
              <a:t>an associate </a:t>
            </a:r>
            <a:r>
              <a:rPr lang="en-US" sz="1100" dirty="0">
                <a:solidFill>
                  <a:srgbClr val="000090"/>
                </a:solidFill>
              </a:rPr>
              <a:t>member</a:t>
            </a:r>
          </a:p>
        </p:txBody>
      </p:sp>
      <p:sp>
        <p:nvSpPr>
          <p:cNvPr id="11" name="Rectangle 10"/>
          <p:cNvSpPr/>
          <p:nvPr/>
        </p:nvSpPr>
        <p:spPr>
          <a:xfrm rot="1720497">
            <a:off x="8076660" y="1816922"/>
            <a:ext cx="1479707" cy="261519"/>
          </a:xfrm>
          <a:prstGeom prst="rect">
            <a:avLst/>
          </a:prstGeom>
        </p:spPr>
        <p:txBody>
          <a:bodyPr wrap="none" lIns="91348" tIns="45675" rIns="91348" bIns="45675">
            <a:spAutoFit/>
          </a:bodyPr>
          <a:lstStyle/>
          <a:p>
            <a:r>
              <a:rPr lang="en-US" sz="1100" dirty="0">
                <a:solidFill>
                  <a:schemeClr val="accent6">
                    <a:lumMod val="50000"/>
                  </a:schemeClr>
                </a:solidFill>
              </a:rPr>
              <a:t>China is not a member</a:t>
            </a:r>
          </a:p>
        </p:txBody>
      </p:sp>
      <p:pic>
        <p:nvPicPr>
          <p:cNvPr id="14" name="Content Placeholder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89476" y="681143"/>
            <a:ext cx="2555509" cy="1477888"/>
          </a:xfrm>
          <a:prstGeom prst="rect">
            <a:avLst/>
          </a:prstGeom>
        </p:spPr>
      </p:pic>
    </p:spTree>
    <p:extLst>
      <p:ext uri="{BB962C8B-B14F-4D97-AF65-F5344CB8AC3E}">
        <p14:creationId xmlns:p14="http://schemas.microsoft.com/office/powerpoint/2010/main" val="221292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1819" y="1220645"/>
            <a:ext cx="10183017" cy="5989697"/>
          </a:xfrm>
          <a:prstGeom prst="rect">
            <a:avLst/>
          </a:prstGeom>
        </p:spPr>
      </p:pic>
      <p:sp>
        <p:nvSpPr>
          <p:cNvPr id="8" name="Title 7"/>
          <p:cNvSpPr>
            <a:spLocks noGrp="1"/>
          </p:cNvSpPr>
          <p:nvPr>
            <p:ph type="title"/>
          </p:nvPr>
        </p:nvSpPr>
        <p:spPr>
          <a:xfrm rot="16200000">
            <a:off x="-3496569" y="3489232"/>
            <a:ext cx="7547865" cy="599385"/>
          </a:xfrm>
        </p:spPr>
        <p:txBody>
          <a:bodyPr>
            <a:normAutofit fontScale="90000"/>
          </a:bodyPr>
          <a:lstStyle/>
          <a:p>
            <a:pPr algn="r"/>
            <a:r>
              <a:rPr lang="en-US" sz="3600" dirty="0">
                <a:solidFill>
                  <a:srgbClr val="FDB002">
                    <a:alpha val="32000"/>
                  </a:srgbClr>
                </a:solidFill>
              </a:rPr>
              <a:t> data access and use</a:t>
            </a:r>
          </a:p>
        </p:txBody>
      </p:sp>
      <p:sp>
        <p:nvSpPr>
          <p:cNvPr id="7" name="Title 8"/>
          <p:cNvSpPr txBox="1">
            <a:spLocks/>
          </p:cNvSpPr>
          <p:nvPr/>
        </p:nvSpPr>
        <p:spPr>
          <a:xfrm>
            <a:off x="713556" y="455074"/>
            <a:ext cx="9582057" cy="765562"/>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800" b="0" i="0" kern="1200" spc="-150">
                <a:solidFill>
                  <a:schemeClr val="tx2"/>
                </a:solidFill>
                <a:latin typeface="Roboto Medium"/>
                <a:ea typeface="+mj-ea"/>
                <a:cs typeface="Roboto Medium"/>
              </a:defRPr>
            </a:lvl1pPr>
          </a:lstStyle>
          <a:p>
            <a:r>
              <a:rPr lang="en-US" b="1" dirty="0">
                <a:latin typeface="Arial"/>
                <a:cs typeface="Arial"/>
              </a:rPr>
              <a:t>Peer-reviewed publications using GBIF-mediated data</a:t>
            </a:r>
            <a:br>
              <a:rPr lang="en-US" b="1" dirty="0">
                <a:latin typeface="Arial"/>
                <a:cs typeface="Arial"/>
              </a:rPr>
            </a:br>
            <a:r>
              <a:rPr lang="en-US" sz="2100" i="1" dirty="0">
                <a:latin typeface="Arial Narrow"/>
                <a:cs typeface="Arial Narrow"/>
              </a:rPr>
              <a:t>through 31 August 2017</a:t>
            </a:r>
            <a:endParaRPr lang="en-US" sz="2700" b="1" dirty="0">
              <a:latin typeface="Arial"/>
              <a:cs typeface="Arial"/>
            </a:endParaRPr>
          </a:p>
        </p:txBody>
      </p:sp>
      <p:pic>
        <p:nvPicPr>
          <p:cNvPr id="6" name="Picture 5" descr="724px-DrawingIntellectGirl.sv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72297" y="2448913"/>
            <a:ext cx="2135293" cy="3536211"/>
          </a:xfrm>
          <a:prstGeom prst="rect">
            <a:avLst/>
          </a:prstGeom>
        </p:spPr>
      </p:pic>
      <p:sp>
        <p:nvSpPr>
          <p:cNvPr id="9" name="Rectangle 8"/>
          <p:cNvSpPr/>
          <p:nvPr/>
        </p:nvSpPr>
        <p:spPr>
          <a:xfrm>
            <a:off x="7603596" y="7210339"/>
            <a:ext cx="2420851" cy="292297"/>
          </a:xfrm>
          <a:prstGeom prst="rect">
            <a:avLst/>
          </a:prstGeom>
        </p:spPr>
        <p:txBody>
          <a:bodyPr wrap="none" lIns="91348" tIns="45675" rIns="91348" bIns="45675">
            <a:spAutoFit/>
          </a:bodyPr>
          <a:lstStyle/>
          <a:p>
            <a:r>
              <a:rPr lang="en-US" sz="1300" dirty="0"/>
              <a:t>Illustration CC-BY </a:t>
            </a:r>
            <a:r>
              <a:rPr lang="en-US" sz="1300" dirty="0">
                <a:hlinkClick r:id="rId5"/>
              </a:rPr>
              <a:t>Doublecompile</a:t>
            </a:r>
            <a:endParaRPr lang="en-US" sz="1300" dirty="0"/>
          </a:p>
        </p:txBody>
      </p:sp>
      <p:sp>
        <p:nvSpPr>
          <p:cNvPr id="2" name="Rectangle 1"/>
          <p:cNvSpPr/>
          <p:nvPr/>
        </p:nvSpPr>
        <p:spPr>
          <a:xfrm>
            <a:off x="9357988" y="1635911"/>
            <a:ext cx="891322" cy="369332"/>
          </a:xfrm>
          <a:prstGeom prst="rect">
            <a:avLst/>
          </a:prstGeom>
        </p:spPr>
        <p:txBody>
          <a:bodyPr wrap="none">
            <a:spAutoFit/>
          </a:bodyPr>
          <a:lstStyle/>
          <a:p>
            <a:r>
              <a:rPr lang="mr-IN" sz="1800" b="1" dirty="0" smtClean="0"/>
              <a:t>…</a:t>
            </a:r>
            <a:r>
              <a:rPr lang="nb-NO" sz="1800" b="1" dirty="0" smtClean="0"/>
              <a:t> </a:t>
            </a:r>
            <a:r>
              <a:rPr lang="en-US" sz="1800" b="1" dirty="0" smtClean="0"/>
              <a:t>1001 </a:t>
            </a:r>
            <a:endParaRPr lang="en-US" sz="1800" b="1" dirty="0"/>
          </a:p>
        </p:txBody>
      </p:sp>
    </p:spTree>
    <p:extLst>
      <p:ext uri="{BB962C8B-B14F-4D97-AF65-F5344CB8AC3E}">
        <p14:creationId xmlns:p14="http://schemas.microsoft.com/office/powerpoint/2010/main" val="22518979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668" y="673501"/>
            <a:ext cx="4381556" cy="1415008"/>
          </a:xfrm>
        </p:spPr>
        <p:txBody>
          <a:bodyPr>
            <a:normAutofit fontScale="90000"/>
          </a:bodyPr>
          <a:lstStyle/>
          <a:p>
            <a:r>
              <a:rPr lang="en-US" b="1" dirty="0"/>
              <a:t>Peer-reviewed uses, by country and region, </a:t>
            </a:r>
            <a:r>
              <a:rPr lang="en-US" b="1" dirty="0" smtClean="0"/>
              <a:t>2017</a:t>
            </a:r>
            <a:br>
              <a:rPr lang="en-US" b="1" dirty="0" smtClean="0"/>
            </a:br>
            <a:r>
              <a:rPr lang="en-US" sz="1800" b="0" i="1" cap="none" dirty="0"/>
              <a:t>Citing GBIF published data </a:t>
            </a:r>
            <a:r>
              <a:rPr lang="en-US" sz="1800" b="0" i="1" cap="none" dirty="0" smtClean="0"/>
              <a:t>(during </a:t>
            </a:r>
            <a:r>
              <a:rPr lang="en-US" sz="1800" b="0" i="1" cap="none" dirty="0"/>
              <a:t>2017</a:t>
            </a:r>
            <a:r>
              <a:rPr lang="en-US" sz="1800" b="0" i="1" cap="none" dirty="0" smtClean="0"/>
              <a:t>)</a:t>
            </a:r>
            <a:br>
              <a:rPr lang="en-US" sz="1800" b="0" i="1" cap="none" dirty="0" smtClean="0"/>
            </a:br>
            <a:r>
              <a:rPr lang="en-US" sz="1100" b="0" i="1" cap="none" dirty="0" smtClean="0"/>
              <a:t/>
            </a:r>
            <a:br>
              <a:rPr lang="en-US" sz="1100" b="0" i="1" cap="none" dirty="0" smtClean="0"/>
            </a:br>
            <a:r>
              <a:rPr lang="en-US" sz="1100" b="0" i="1" cap="none" dirty="0" smtClean="0"/>
              <a:t>Updated 14 February 2018</a:t>
            </a:r>
            <a:endParaRPr lang="en-US" sz="1100" b="0" i="1" cap="none" dirty="0"/>
          </a:p>
        </p:txBody>
      </p:sp>
      <p:graphicFrame>
        <p:nvGraphicFramePr>
          <p:cNvPr id="12" name="Content Placeholder 11"/>
          <p:cNvGraphicFramePr>
            <a:graphicFrameLocks noGrp="1"/>
          </p:cNvGraphicFramePr>
          <p:nvPr>
            <p:ph idx="13"/>
            <p:extLst>
              <p:ext uri="{D42A27DB-BD31-4B8C-83A1-F6EECF244321}">
                <p14:modId xmlns:p14="http://schemas.microsoft.com/office/powerpoint/2010/main" val="2022700044"/>
              </p:ext>
            </p:extLst>
          </p:nvPr>
        </p:nvGraphicFramePr>
        <p:xfrm>
          <a:off x="1032990" y="2497095"/>
          <a:ext cx="3646213" cy="4186025"/>
        </p:xfrm>
        <a:graphic>
          <a:graphicData uri="http://schemas.openxmlformats.org/drawingml/2006/table">
            <a:tbl>
              <a:tblPr firstRow="1" bandRow="1">
                <a:tableStyleId>{2D5ABB26-0587-4C30-8999-92F81FD0307C}</a:tableStyleId>
              </a:tblPr>
              <a:tblGrid>
                <a:gridCol w="507486"/>
                <a:gridCol w="2279158"/>
                <a:gridCol w="859569"/>
              </a:tblGrid>
              <a:tr h="402645">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b="1" i="1" dirty="0">
                          <a:latin typeface="Arial Narrow"/>
                          <a:cs typeface="Arial Narrow"/>
                        </a:rPr>
                        <a:t>Total # </a:t>
                      </a:r>
                      <a:r>
                        <a:rPr lang="en-US" sz="1700" b="1" i="1" dirty="0" smtClean="0">
                          <a:latin typeface="Arial Narrow"/>
                          <a:cs typeface="Arial Narrow"/>
                        </a:rPr>
                        <a:t>peer</a:t>
                      </a:r>
                      <a:r>
                        <a:rPr lang="en-US" sz="1700" b="1" i="1" dirty="0">
                          <a:latin typeface="Arial Narrow"/>
                          <a:cs typeface="Arial Narrow"/>
                        </a:rPr>
                        <a:t>-reviewed papers by country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i="1">
                        <a:latin typeface="Arial Narrow"/>
                        <a:cs typeface="Arial Narrow"/>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hMerge="1">
                  <a:txBody>
                    <a:bodyPr/>
                    <a:lstStyle/>
                    <a:p>
                      <a:pPr algn="r"/>
                      <a:endParaRPr lang="en-US" sz="1400">
                        <a:latin typeface="Arial Narrow"/>
                        <a:cs typeface="Arial Narrow"/>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8338">
                <a:tc>
                  <a:txBody>
                    <a:bodyPr/>
                    <a:lstStyle/>
                    <a:p>
                      <a:pPr algn="r"/>
                      <a:r>
                        <a:rPr lang="en-US" sz="1800" dirty="0">
                          <a:solidFill>
                            <a:srgbClr val="008000"/>
                          </a:solidFill>
                          <a:latin typeface="Arial Narrow"/>
                          <a:cs typeface="Arial Narrow"/>
                        </a:rPr>
                        <a:t>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dirty="0">
                          <a:latin typeface="Arial Narrow"/>
                          <a:cs typeface="Arial Narrow"/>
                        </a:rPr>
                        <a:t>United States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smtClean="0">
                          <a:latin typeface="Arial Narrow"/>
                          <a:cs typeface="Arial Narrow"/>
                        </a:rPr>
                        <a:t>275</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8338">
                <a:tc>
                  <a:txBody>
                    <a:bodyPr/>
                    <a:lstStyle/>
                    <a:p>
                      <a:pPr algn="r"/>
                      <a:r>
                        <a:rPr lang="en-US" sz="1800" dirty="0">
                          <a:solidFill>
                            <a:srgbClr val="008000"/>
                          </a:solidFill>
                          <a:latin typeface="Arial Narrow"/>
                          <a:cs typeface="Arial Narrow"/>
                        </a:rPr>
                        <a:t>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Arial Narrow"/>
                          <a:cs typeface="Arial Narrow"/>
                        </a:rPr>
                        <a:t>Germany</a:t>
                      </a:r>
                      <a:endParaRPr lang="en-US" sz="180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solidFill>
                            <a:schemeClr val="tx1"/>
                          </a:solidFill>
                          <a:latin typeface="Arial Narrow"/>
                          <a:cs typeface="Arial Narrow"/>
                        </a:rPr>
                        <a:t>138</a:t>
                      </a:r>
                      <a:endParaRPr lang="en-US" sz="180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8338">
                <a:tc>
                  <a:txBody>
                    <a:bodyPr/>
                    <a:lstStyle/>
                    <a:p>
                      <a:pPr algn="r"/>
                      <a:r>
                        <a:rPr lang="en-US" sz="1800" dirty="0">
                          <a:solidFill>
                            <a:srgbClr val="008000"/>
                          </a:solidFill>
                          <a:latin typeface="Arial Narrow"/>
                          <a:cs typeface="Arial Narrow"/>
                        </a:rPr>
                        <a:t>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United Kingdom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smtClean="0">
                          <a:latin typeface="Arial Narrow"/>
                          <a:cs typeface="Arial Narrow"/>
                        </a:rPr>
                        <a:t>132</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8338">
                <a:tc>
                  <a:txBody>
                    <a:bodyPr/>
                    <a:lstStyle/>
                    <a:p>
                      <a:pPr algn="r"/>
                      <a:r>
                        <a:rPr lang="en-US" sz="1800" dirty="0">
                          <a:solidFill>
                            <a:srgbClr val="008000"/>
                          </a:solidFill>
                          <a:latin typeface="Arial Narrow"/>
                          <a:cs typeface="Arial Narrow"/>
                        </a:rPr>
                        <a:t>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Brazil</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latin typeface="Arial Narrow"/>
                          <a:cs typeface="Arial Narrow"/>
                        </a:rPr>
                        <a:t>111</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8338">
                <a:tc>
                  <a:txBody>
                    <a:bodyPr/>
                    <a:lstStyle/>
                    <a:p>
                      <a:pPr algn="r"/>
                      <a:r>
                        <a:rPr lang="en-US" sz="1800" dirty="0">
                          <a:solidFill>
                            <a:srgbClr val="008000"/>
                          </a:solidFill>
                          <a:latin typeface="Arial Narrow"/>
                          <a:cs typeface="Arial Narrow"/>
                        </a:rPr>
                        <a:t>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Spain</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algn="r"/>
                      <a:r>
                        <a:rPr lang="en-US" sz="1800" dirty="0" smtClean="0">
                          <a:latin typeface="Arial Narrow"/>
                          <a:cs typeface="Arial Narrow"/>
                        </a:rPr>
                        <a:t>105</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r>
              <a:tr h="378338">
                <a:tc>
                  <a:txBody>
                    <a:bodyPr/>
                    <a:lstStyle/>
                    <a:p>
                      <a:pPr algn="r"/>
                      <a:r>
                        <a:rPr lang="en-US" sz="1800" dirty="0">
                          <a:solidFill>
                            <a:srgbClr val="008000"/>
                          </a:solidFill>
                          <a:latin typeface="Arial Narrow"/>
                          <a:cs typeface="Arial Narrow"/>
                        </a:rPr>
                        <a:t>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Australia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latin typeface="Arial Narrow"/>
                          <a:cs typeface="Arial Narrow"/>
                        </a:rPr>
                        <a:t>94</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8338">
                <a:tc>
                  <a:txBody>
                    <a:bodyPr/>
                    <a:lstStyle/>
                    <a:p>
                      <a:pPr algn="r"/>
                      <a:r>
                        <a:rPr lang="en-US" sz="1800" dirty="0" smtClean="0">
                          <a:solidFill>
                            <a:srgbClr val="008000"/>
                          </a:solidFill>
                          <a:latin typeface="Arial Narrow"/>
                          <a:cs typeface="Arial Narrow"/>
                        </a:rPr>
                        <a:t>7</a:t>
                      </a:r>
                      <a:endParaRPr lang="en-US" sz="1800" dirty="0">
                        <a:solidFill>
                          <a:srgbClr val="008000"/>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Canada</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pPr algn="r"/>
                      <a:r>
                        <a:rPr lang="en-US" sz="1800" kern="1200" dirty="0" smtClean="0">
                          <a:solidFill>
                            <a:schemeClr val="tx1"/>
                          </a:solidFill>
                          <a:latin typeface="Arial Narrow"/>
                          <a:ea typeface="+mn-ea"/>
                          <a:cs typeface="Arial Narrow"/>
                        </a:rPr>
                        <a:t>76</a:t>
                      </a:r>
                      <a:endParaRPr lang="en-US" sz="1800" kern="1200" dirty="0">
                        <a:solidFill>
                          <a:schemeClr val="tx1"/>
                        </a:solidFill>
                        <a:latin typeface="Arial Narrow"/>
                        <a:ea typeface="+mn-ea"/>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r>
              <a:tr h="378338">
                <a:tc>
                  <a:txBody>
                    <a:bodyPr/>
                    <a:lstStyle/>
                    <a:p>
                      <a:pPr algn="r"/>
                      <a:r>
                        <a:rPr lang="en-US" sz="1800" dirty="0">
                          <a:solidFill>
                            <a:srgbClr val="008000"/>
                          </a:solidFill>
                          <a:latin typeface="Arial Narrow"/>
                          <a:cs typeface="Arial Narrow"/>
                        </a:rPr>
                        <a:t>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dirty="0" smtClean="0">
                          <a:solidFill>
                            <a:schemeClr val="tx1"/>
                          </a:solidFill>
                          <a:latin typeface="Arial Narrow"/>
                          <a:cs typeface="Arial Narrow"/>
                        </a:rPr>
                        <a:t>France</a:t>
                      </a:r>
                      <a:endParaRPr lang="en-US" sz="180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solidFill>
                            <a:schemeClr val="tx1"/>
                          </a:solidFill>
                          <a:latin typeface="Arial Narrow"/>
                          <a:cs typeface="Arial Narrow"/>
                        </a:rPr>
                        <a:t>76</a:t>
                      </a:r>
                      <a:endParaRPr lang="en-US" sz="180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8338">
                <a:tc>
                  <a:txBody>
                    <a:bodyPr/>
                    <a:lstStyle/>
                    <a:p>
                      <a:pPr algn="r"/>
                      <a:r>
                        <a:rPr lang="en-US" sz="1800" dirty="0">
                          <a:solidFill>
                            <a:srgbClr val="008000"/>
                          </a:solidFill>
                          <a:latin typeface="Arial Narrow"/>
                          <a:cs typeface="Arial Narrow"/>
                        </a:rPr>
                        <a:t>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r>
                        <a:rPr lang="en-US" sz="1800" kern="1200" dirty="0" smtClean="0">
                          <a:solidFill>
                            <a:schemeClr val="tx1"/>
                          </a:solidFill>
                          <a:latin typeface="Arial Narrow"/>
                          <a:ea typeface="+mn-ea"/>
                          <a:cs typeface="Arial Narrow"/>
                        </a:rPr>
                        <a:t>Mexico</a:t>
                      </a:r>
                      <a:endParaRPr lang="en-US" sz="1800" kern="1200" dirty="0">
                        <a:solidFill>
                          <a:schemeClr val="tx1"/>
                        </a:solidFill>
                        <a:latin typeface="Arial Narrow"/>
                        <a:ea typeface="+mn-ea"/>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pPr algn="r"/>
                      <a:r>
                        <a:rPr lang="en-US" sz="1800" kern="1200" dirty="0" smtClean="0">
                          <a:solidFill>
                            <a:schemeClr val="tx1"/>
                          </a:solidFill>
                          <a:latin typeface="Arial Narrow"/>
                          <a:ea typeface="+mn-ea"/>
                          <a:cs typeface="Arial Narrow"/>
                        </a:rPr>
                        <a:t>69</a:t>
                      </a:r>
                      <a:endParaRPr lang="en-US" sz="1800" kern="1200" dirty="0">
                        <a:solidFill>
                          <a:schemeClr val="tx1"/>
                        </a:solidFill>
                        <a:latin typeface="Arial Narrow"/>
                        <a:ea typeface="+mn-ea"/>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r>
              <a:tr h="378338">
                <a:tc>
                  <a:txBody>
                    <a:bodyPr/>
                    <a:lstStyle/>
                    <a:p>
                      <a:pPr algn="r"/>
                      <a:r>
                        <a:rPr lang="en-US" sz="1800" dirty="0">
                          <a:solidFill>
                            <a:schemeClr val="accent6">
                              <a:lumMod val="50000"/>
                            </a:schemeClr>
                          </a:solidFill>
                          <a:latin typeface="Arial Narrow"/>
                          <a:cs typeface="Arial Narrow"/>
                        </a:rPr>
                        <a:t>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dirty="0" smtClean="0">
                          <a:solidFill>
                            <a:schemeClr val="accent6">
                              <a:lumMod val="50000"/>
                            </a:schemeClr>
                          </a:solidFill>
                          <a:latin typeface="Arial Narrow"/>
                          <a:cs typeface="Arial Narrow"/>
                        </a:rPr>
                        <a:t>China</a:t>
                      </a:r>
                      <a:endParaRPr lang="en-US" sz="1800" dirty="0">
                        <a:solidFill>
                          <a:schemeClr val="accent6">
                            <a:lumMod val="50000"/>
                          </a:schemeClr>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solidFill>
                            <a:schemeClr val="accent6">
                              <a:lumMod val="50000"/>
                            </a:schemeClr>
                          </a:solidFill>
                          <a:latin typeface="Arial Narrow"/>
                          <a:cs typeface="Arial Narrow"/>
                        </a:rPr>
                        <a:t>66</a:t>
                      </a:r>
                      <a:endParaRPr lang="en-US" sz="1800" dirty="0">
                        <a:solidFill>
                          <a:schemeClr val="accent6">
                            <a:lumMod val="50000"/>
                          </a:schemeClr>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bl>
          </a:graphicData>
        </a:graphic>
      </p:graphicFrame>
      <p:graphicFrame>
        <p:nvGraphicFramePr>
          <p:cNvPr id="6" name="Content Placeholder 11"/>
          <p:cNvGraphicFramePr>
            <a:graphicFrameLocks noGrp="1"/>
          </p:cNvGraphicFramePr>
          <p:nvPr>
            <p:ph idx="13"/>
            <p:extLst>
              <p:ext uri="{D42A27DB-BD31-4B8C-83A1-F6EECF244321}">
                <p14:modId xmlns:p14="http://schemas.microsoft.com/office/powerpoint/2010/main" val="1759809530"/>
              </p:ext>
            </p:extLst>
          </p:nvPr>
        </p:nvGraphicFramePr>
        <p:xfrm>
          <a:off x="6539165" y="4769183"/>
          <a:ext cx="3005003" cy="2058670"/>
        </p:xfrm>
        <a:graphic>
          <a:graphicData uri="http://schemas.openxmlformats.org/drawingml/2006/table">
            <a:tbl>
              <a:tblPr firstRow="1" bandRow="1">
                <a:tableStyleId>{2D5ABB26-0587-4C30-8999-92F81FD0307C}</a:tableStyleId>
              </a:tblPr>
              <a:tblGrid>
                <a:gridCol w="530939"/>
                <a:gridCol w="1833834"/>
                <a:gridCol w="640230"/>
              </a:tblGrid>
              <a:tr h="375158">
                <a:tc gridSpan="3">
                  <a:txBody>
                    <a:bodyPr/>
                    <a:lstStyle/>
                    <a:p>
                      <a:pPr algn="l"/>
                      <a:r>
                        <a:rPr lang="en-US" sz="1800" b="1" i="1" dirty="0">
                          <a:latin typeface="Arial Narrow"/>
                          <a:cs typeface="Arial Narrow"/>
                        </a:rPr>
                        <a:t>Total</a:t>
                      </a:r>
                      <a:r>
                        <a:rPr lang="en-US" sz="1800" b="1" i="1" baseline="0" dirty="0">
                          <a:latin typeface="Arial Narrow"/>
                          <a:cs typeface="Arial Narrow"/>
                        </a:rPr>
                        <a:t> </a:t>
                      </a:r>
                      <a:r>
                        <a:rPr lang="en-US" sz="1800" b="1" i="1" dirty="0">
                          <a:latin typeface="Arial Narrow"/>
                          <a:cs typeface="Arial Narrow"/>
                        </a:rPr>
                        <a:t># of papers </a:t>
                      </a:r>
                      <a:r>
                        <a:rPr lang="en-US" sz="1800" b="1" i="1" dirty="0" smtClean="0">
                          <a:latin typeface="Arial Narrow"/>
                          <a:cs typeface="Arial Narrow"/>
                        </a:rPr>
                        <a:t>- Scandinavia</a:t>
                      </a:r>
                      <a:endParaRPr lang="en-US" sz="1200" b="0" i="1"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BFBFBF"/>
                    </a:solidFill>
                  </a:tcPr>
                </a:tc>
                <a:tc hMerge="1">
                  <a:txBody>
                    <a:bodyPr/>
                    <a:lstStyle/>
                    <a:p>
                      <a:endParaRPr lang="en-US" sz="1400">
                        <a:latin typeface="Arial Narrow"/>
                        <a:cs typeface="Arial Narrow"/>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hMerge="1">
                  <a:txBody>
                    <a:bodyPr/>
                    <a:lstStyle/>
                    <a:p>
                      <a:pPr algn="r"/>
                      <a:endParaRPr lang="en-US" sz="1400">
                        <a:latin typeface="Arial Narrow"/>
                        <a:cs typeface="Arial Narrow"/>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endParaRPr lang="en-US" dirty="0"/>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dirty="0" smtClean="0">
                          <a:latin typeface="Arial Narrow"/>
                          <a:cs typeface="Arial Narrow"/>
                        </a:rPr>
                        <a:t>Denmark</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smtClean="0">
                          <a:latin typeface="Arial Narrow"/>
                          <a:cs typeface="Arial Narrow"/>
                        </a:rPr>
                        <a:t>38</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endParaRPr lang="en-US"/>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dirty="0" smtClean="0">
                          <a:latin typeface="Arial Narrow"/>
                          <a:cs typeface="Arial Narrow"/>
                        </a:rPr>
                        <a:t>Norway</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latin typeface="Arial Narrow"/>
                          <a:cs typeface="Arial Narrow"/>
                        </a:rPr>
                        <a:t>33</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5158">
                <a:tc>
                  <a:txBody>
                    <a:bodyPr/>
                    <a:lstStyle/>
                    <a:p>
                      <a:endParaRPr lang="en-US"/>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Sweden</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smtClean="0">
                          <a:latin typeface="Arial Narrow"/>
                          <a:cs typeface="Arial Narrow"/>
                        </a:rPr>
                        <a:t>28</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endParaRPr lang="en-US" dirty="0"/>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dirty="0" smtClean="0">
                          <a:latin typeface="Arial Narrow"/>
                          <a:cs typeface="Arial Narrow"/>
                        </a:rPr>
                        <a:t>Finland</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latin typeface="Arial Narrow"/>
                          <a:cs typeface="Arial Narrow"/>
                        </a:rPr>
                        <a:t>16</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bl>
          </a:graphicData>
        </a:graphic>
      </p:graphicFrame>
      <p:sp>
        <p:nvSpPr>
          <p:cNvPr id="8" name="Title 7"/>
          <p:cNvSpPr txBox="1">
            <a:spLocks/>
          </p:cNvSpPr>
          <p:nvPr/>
        </p:nvSpPr>
        <p:spPr>
          <a:xfrm rot="16200000">
            <a:off x="-3463258"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access and use</a:t>
            </a:r>
          </a:p>
        </p:txBody>
      </p:sp>
      <p:pic>
        <p:nvPicPr>
          <p:cNvPr id="9" name="Content Placeholder 8"/>
          <p:cNvPicPr>
            <a:picLocks noGrp="1" noChangeAspect="1"/>
          </p:cNvPicPr>
          <p:nvPr>
            <p:ph idx="1"/>
          </p:nvPr>
        </p:nvPicPr>
        <p:blipFill>
          <a:blip r:embed="rId3" cstate="screen">
            <a:extLst>
              <a:ext uri="{28A0092B-C50C-407E-A947-70E740481C1C}">
                <a14:useLocalDpi xmlns:a14="http://schemas.microsoft.com/office/drawing/2010/main"/>
              </a:ext>
            </a:extLst>
          </a:blip>
          <a:srcRect t="-6536" b="-6536"/>
          <a:stretch>
            <a:fillRect/>
          </a:stretch>
        </p:blipFill>
        <p:spPr>
          <a:xfrm>
            <a:off x="5627574" y="264327"/>
            <a:ext cx="4090658" cy="4383976"/>
          </a:xfrm>
          <a:prstGeom prst="rect">
            <a:avLst/>
          </a:prstGeom>
        </p:spPr>
      </p:pic>
      <p:sp>
        <p:nvSpPr>
          <p:cNvPr id="4" name="Oval 3"/>
          <p:cNvSpPr/>
          <p:nvPr/>
        </p:nvSpPr>
        <p:spPr>
          <a:xfrm>
            <a:off x="6980231" y="1878945"/>
            <a:ext cx="1373913" cy="1296172"/>
          </a:xfrm>
          <a:prstGeom prst="ellipse">
            <a:avLst/>
          </a:prstGeom>
          <a:solidFill>
            <a:srgbClr val="FFFFFF"/>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10" name="Rectangle 9"/>
          <p:cNvSpPr/>
          <p:nvPr/>
        </p:nvSpPr>
        <p:spPr>
          <a:xfrm>
            <a:off x="7311214" y="2322312"/>
            <a:ext cx="730453" cy="415407"/>
          </a:xfrm>
          <a:prstGeom prst="rect">
            <a:avLst/>
          </a:prstGeom>
        </p:spPr>
        <p:txBody>
          <a:bodyPr wrap="none" lIns="91348" tIns="45675" rIns="91348" bIns="45675">
            <a:spAutoFit/>
          </a:bodyPr>
          <a:lstStyle/>
          <a:p>
            <a:r>
              <a:rPr lang="en-US" dirty="0"/>
              <a:t>2017</a:t>
            </a:r>
          </a:p>
        </p:txBody>
      </p:sp>
      <p:sp>
        <p:nvSpPr>
          <p:cNvPr id="2" name="Rectangle 1"/>
          <p:cNvSpPr/>
          <p:nvPr/>
        </p:nvSpPr>
        <p:spPr>
          <a:xfrm>
            <a:off x="822934" y="7197597"/>
            <a:ext cx="8829592" cy="276999"/>
          </a:xfrm>
          <a:prstGeom prst="rect">
            <a:avLst/>
          </a:prstGeom>
        </p:spPr>
        <p:txBody>
          <a:bodyPr wrap="square">
            <a:spAutoFit/>
          </a:bodyPr>
          <a:lstStyle/>
          <a:p>
            <a:r>
              <a:rPr lang="en-US" sz="1200" dirty="0">
                <a:hlinkClick r:id="rId4"/>
              </a:rPr>
              <a:t>https://www.gbif.org/resource/search?contentType=literature&amp;year=2017,2017&amp;peerReview=</a:t>
            </a:r>
            <a:r>
              <a:rPr lang="en-US" sz="1200" dirty="0" smtClean="0">
                <a:hlinkClick r:id="rId4"/>
              </a:rPr>
              <a:t>true</a:t>
            </a:r>
            <a:r>
              <a:rPr lang="en-US" sz="1200" dirty="0" smtClean="0"/>
              <a:t>     (</a:t>
            </a:r>
            <a:r>
              <a:rPr lang="mr-IN" sz="1200" dirty="0" smtClean="0">
                <a:hlinkClick r:id="rId5"/>
              </a:rPr>
              <a:t>…</a:t>
            </a:r>
            <a:r>
              <a:rPr lang="nb-NO" sz="1200" dirty="0" smtClean="0">
                <a:hlinkClick r:id="rId5"/>
              </a:rPr>
              <a:t>&amp;</a:t>
            </a:r>
            <a:r>
              <a:rPr lang="en-US" sz="1200" dirty="0" smtClean="0">
                <a:hlinkClick r:id="rId5"/>
              </a:rPr>
              <a:t>countriesOfResearcher</a:t>
            </a:r>
            <a:r>
              <a:rPr lang="en-US" sz="1200" dirty="0">
                <a:hlinkClick r:id="rId5"/>
              </a:rPr>
              <a:t>=NO</a:t>
            </a:r>
            <a:r>
              <a:rPr lang="en-US" sz="1200" dirty="0" smtClean="0"/>
              <a:t>)</a:t>
            </a:r>
            <a:endParaRPr lang="en-US" sz="1200" dirty="0"/>
          </a:p>
        </p:txBody>
      </p:sp>
    </p:spTree>
    <p:extLst>
      <p:ext uri="{BB962C8B-B14F-4D97-AF65-F5344CB8AC3E}">
        <p14:creationId xmlns:p14="http://schemas.microsoft.com/office/powerpoint/2010/main" val="235745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2" y="218204"/>
            <a:ext cx="9619774" cy="875512"/>
          </a:xfrm>
        </p:spPr>
        <p:txBody>
          <a:bodyPr/>
          <a:lstStyle/>
          <a:p>
            <a:r>
              <a:rPr lang="en-US" dirty="0" smtClean="0"/>
              <a:t>research use of gbif-mediated data</a:t>
            </a:r>
            <a:endParaRPr lang="en-US" dirty="0"/>
          </a:p>
        </p:txBody>
      </p:sp>
      <p:sp>
        <p:nvSpPr>
          <p:cNvPr id="4" name="Text Placeholder 3"/>
          <p:cNvSpPr>
            <a:spLocks noGrp="1"/>
          </p:cNvSpPr>
          <p:nvPr>
            <p:ph type="body" sz="quarter" idx="10"/>
          </p:nvPr>
        </p:nvSpPr>
        <p:spPr/>
        <p:txBody>
          <a:bodyPr/>
          <a:lstStyle/>
          <a:p>
            <a:r>
              <a:rPr lang="en-US" dirty="0">
                <a:hlinkClick r:id="rId3"/>
              </a:rPr>
              <a:t>https://www.gbif.org/resource/search?contentType=literature&amp;year=2017,2017&amp;peerReview=</a:t>
            </a:r>
            <a:r>
              <a:rPr lang="en-US" dirty="0" smtClean="0">
                <a:hlinkClick r:id="rId3"/>
              </a:rPr>
              <a:t>true</a:t>
            </a:r>
            <a:r>
              <a:rPr lang="en-US" dirty="0"/>
              <a:t> </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3430" y="917137"/>
            <a:ext cx="10308599" cy="5693400"/>
          </a:xfrm>
          <a:prstGeom prst="rect">
            <a:avLst/>
          </a:prstGeom>
          <a:ln>
            <a:solidFill>
              <a:schemeClr val="tx1"/>
            </a:solidFill>
          </a:ln>
        </p:spPr>
      </p:pic>
      <p:sp>
        <p:nvSpPr>
          <p:cNvPr id="6" name="TextBox 5"/>
          <p:cNvSpPr txBox="1"/>
          <p:nvPr/>
        </p:nvSpPr>
        <p:spPr>
          <a:xfrm>
            <a:off x="444956" y="6610537"/>
            <a:ext cx="9863643" cy="428446"/>
          </a:xfrm>
          <a:prstGeom prst="rect">
            <a:avLst/>
          </a:prstGeom>
          <a:noFill/>
        </p:spPr>
        <p:txBody>
          <a:bodyPr wrap="square" lIns="104261" tIns="52131" rIns="104261" bIns="52131" rtlCol="0">
            <a:spAutoFit/>
          </a:bodyPr>
          <a:lstStyle/>
          <a:p>
            <a:r>
              <a:rPr lang="en-US" dirty="0" smtClean="0"/>
              <a:t>Number of papers citing use of GBIF as data source, per country of at least one author </a:t>
            </a:r>
            <a:endParaRPr lang="en-US" dirty="0"/>
          </a:p>
        </p:txBody>
      </p:sp>
      <p:sp>
        <p:nvSpPr>
          <p:cNvPr id="3" name="Rectangle 2"/>
          <p:cNvSpPr/>
          <p:nvPr/>
        </p:nvSpPr>
        <p:spPr>
          <a:xfrm>
            <a:off x="5198966" y="6158533"/>
            <a:ext cx="2166278" cy="276999"/>
          </a:xfrm>
          <a:prstGeom prst="rect">
            <a:avLst/>
          </a:prstGeom>
        </p:spPr>
        <p:txBody>
          <a:bodyPr wrap="none">
            <a:spAutoFit/>
          </a:bodyPr>
          <a:lstStyle/>
          <a:p>
            <a:pPr>
              <a:defRPr/>
            </a:pPr>
            <a:r>
              <a:rPr lang="en-US" sz="1200" dirty="0"/>
              <a:t>1001 data </a:t>
            </a:r>
            <a:r>
              <a:rPr lang="en-US" sz="1200" dirty="0" smtClean="0"/>
              <a:t>citations during 2017</a:t>
            </a:r>
            <a:endParaRPr lang="en-US" sz="1200" dirty="0"/>
          </a:p>
        </p:txBody>
      </p:sp>
      <p:pic>
        <p:nvPicPr>
          <p:cNvPr id="7" name="Picture 6" descr="Screen Shot 2018-02-13 at 13.18.00 .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9243" y="6185528"/>
            <a:ext cx="4849723" cy="209252"/>
          </a:xfrm>
          <a:prstGeom prst="rect">
            <a:avLst/>
          </a:prstGeom>
        </p:spPr>
      </p:pic>
    </p:spTree>
    <p:extLst>
      <p:ext uri="{BB962C8B-B14F-4D97-AF65-F5344CB8AC3E}">
        <p14:creationId xmlns:p14="http://schemas.microsoft.com/office/powerpoint/2010/main" val="7368525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69" tIns="52033" rIns="104069" bIns="52033" anchor="ctr"/>
          <a:lstStyle/>
          <a:p>
            <a:pPr algn="ctr">
              <a:defRPr/>
            </a:pPr>
            <a:endParaRPr lang="en-US">
              <a:solidFill>
                <a:schemeClr val="lt1"/>
              </a:solidFill>
              <a:latin typeface="+mn-lt"/>
              <a:ea typeface="+mn-ea"/>
              <a:cs typeface="+mn-cs"/>
            </a:endParaRPr>
          </a:p>
        </p:txBody>
      </p:sp>
      <p:sp>
        <p:nvSpPr>
          <p:cNvPr id="12291" name="TextBox 5"/>
          <p:cNvSpPr txBox="1">
            <a:spLocks noChangeArrowheads="1"/>
          </p:cNvSpPr>
          <p:nvPr/>
        </p:nvSpPr>
        <p:spPr bwMode="auto">
          <a:xfrm>
            <a:off x="1527896" y="1693197"/>
            <a:ext cx="7019826" cy="185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69" tIns="52033" rIns="104069" bIns="52033">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a:latin typeface="Trebuchet MS" charset="0"/>
              </a:rPr>
              <a:t>Scientific use of GBIF-mediated data</a:t>
            </a: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1"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norman-borlaug-nobel-prize-winner-food-scientist-dies-at-95.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05538" y="3765559"/>
            <a:ext cx="4483100" cy="3797299"/>
          </a:xfrm>
          <a:prstGeom prst="rect">
            <a:avLst/>
          </a:prstGeom>
        </p:spPr>
      </p:pic>
      <p:pic>
        <p:nvPicPr>
          <p:cNvPr id="6" name="Picture 5" descr="-1.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6863" y="5412818"/>
            <a:ext cx="2844800" cy="673100"/>
          </a:xfrm>
          <a:prstGeom prst="rect">
            <a:avLst/>
          </a:prstGeom>
        </p:spPr>
      </p:pic>
      <p:pic>
        <p:nvPicPr>
          <p:cNvPr id="7" name="Picture 6" descr="Screen Shot 2016-11-28 at 13.59.32 .png">
            <a:hlinkClick r:id="rId7"/>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16863" y="6175500"/>
            <a:ext cx="2844800" cy="665246"/>
          </a:xfrm>
          <a:prstGeom prst="rect">
            <a:avLst/>
          </a:prstGeom>
        </p:spPr>
      </p:pic>
      <p:sp>
        <p:nvSpPr>
          <p:cNvPr id="8" name="Rectangle 7"/>
          <p:cNvSpPr/>
          <p:nvPr/>
        </p:nvSpPr>
        <p:spPr>
          <a:xfrm>
            <a:off x="2041538" y="6559328"/>
            <a:ext cx="1352318" cy="215353"/>
          </a:xfrm>
          <a:prstGeom prst="rect">
            <a:avLst/>
          </a:prstGeom>
          <a:solidFill>
            <a:schemeClr val="bg1"/>
          </a:solidFill>
        </p:spPr>
        <p:txBody>
          <a:bodyPr wrap="none" lIns="91348" tIns="45675" rIns="91348" bIns="45675">
            <a:spAutoFit/>
          </a:bodyPr>
          <a:lstStyle/>
          <a:p>
            <a:pPr>
              <a:defRPr/>
            </a:pPr>
            <a:r>
              <a:rPr lang="en-US" sz="800" b="1" dirty="0"/>
              <a:t>5286</a:t>
            </a:r>
            <a:r>
              <a:rPr lang="en-US" sz="800" dirty="0"/>
              <a:t> papers - </a:t>
            </a:r>
            <a:r>
              <a:rPr lang="en-US" sz="800" b="1" dirty="0"/>
              <a:t>224</a:t>
            </a:r>
            <a:r>
              <a:rPr lang="en-US" sz="800" dirty="0"/>
              <a:t> members</a:t>
            </a:r>
          </a:p>
        </p:txBody>
      </p:sp>
    </p:spTree>
    <p:extLst>
      <p:ext uri="{BB962C8B-B14F-4D97-AF65-F5344CB8AC3E}">
        <p14:creationId xmlns:p14="http://schemas.microsoft.com/office/powerpoint/2010/main" val="33245288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1883" y="302868"/>
            <a:ext cx="3710447" cy="1870403"/>
          </a:xfrm>
        </p:spPr>
        <p:txBody>
          <a:bodyPr>
            <a:normAutofit/>
          </a:bodyPr>
          <a:lstStyle/>
          <a:p>
            <a:r>
              <a:rPr lang="en-US" b="1" dirty="0"/>
              <a:t>Featured research</a:t>
            </a:r>
            <a:br>
              <a:rPr lang="en-US" b="1" dirty="0"/>
            </a:br>
            <a:r>
              <a:rPr lang="en-US" sz="2300" i="1" dirty="0" smtClean="0">
                <a:latin typeface="Arial Narrow"/>
                <a:cs typeface="Arial Narrow"/>
              </a:rPr>
              <a:t>2017</a:t>
            </a:r>
            <a:r>
              <a:rPr lang="en-US" sz="2300" i="1" dirty="0">
                <a:latin typeface="Arial Narrow"/>
                <a:cs typeface="Arial Narrow"/>
              </a:rPr>
              <a:t/>
            </a:r>
            <a:br>
              <a:rPr lang="en-US" sz="2300" i="1" dirty="0">
                <a:latin typeface="Arial Narrow"/>
                <a:cs typeface="Arial Narrow"/>
              </a:rPr>
            </a:br>
            <a:r>
              <a:rPr lang="en-US" sz="2300" i="1" cap="none" dirty="0" smtClean="0">
                <a:latin typeface="Arial Narrow"/>
                <a:cs typeface="Arial Narrow"/>
              </a:rPr>
              <a:t>Topic categories</a:t>
            </a:r>
            <a:endParaRPr lang="en-US" sz="2300" i="1" cap="none" dirty="0">
              <a:solidFill>
                <a:srgbClr val="FDB002"/>
              </a:solidFill>
              <a:latin typeface="Arial Narrow"/>
              <a:cs typeface="Arial Narrow"/>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42007386"/>
              </p:ext>
            </p:extLst>
          </p:nvPr>
        </p:nvGraphicFramePr>
        <p:xfrm>
          <a:off x="4592139" y="386895"/>
          <a:ext cx="5678339" cy="6355176"/>
        </p:xfrm>
        <a:graphic>
          <a:graphicData uri="http://schemas.openxmlformats.org/drawingml/2006/table">
            <a:tbl>
              <a:tblPr firstRow="1" bandRow="1">
                <a:tableStyleId>{2D5ABB26-0587-4C30-8999-92F81FD0307C}</a:tableStyleId>
              </a:tblPr>
              <a:tblGrid>
                <a:gridCol w="243463"/>
                <a:gridCol w="5434876"/>
              </a:tblGrid>
              <a:tr h="965504">
                <a:tc>
                  <a:txBody>
                    <a:bodyPr/>
                    <a:lstStyle/>
                    <a:p>
                      <a:pPr marL="177800" indent="-177800">
                        <a:spcBef>
                          <a:spcPts val="1200"/>
                        </a:spcBef>
                        <a:spcAft>
                          <a:spcPts val="1200"/>
                        </a:spcAft>
                      </a:pPr>
                      <a:endParaRPr lang="en-US" sz="1300" dirty="0">
                        <a:latin typeface="Arial Narrow"/>
                        <a:cs typeface="Arial Narrow"/>
                      </a:endParaRPr>
                    </a:p>
                  </a:txBody>
                  <a:tcPr marL="84163" marR="126244" marT="79400" marB="79400">
                    <a:solidFill>
                      <a:schemeClr val="accent2"/>
                    </a:solidFill>
                  </a:tcPr>
                </a:tc>
                <a:tc>
                  <a:txBody>
                    <a:bodyPr/>
                    <a:lstStyle/>
                    <a:p>
                      <a:pPr marL="177800" indent="-177800">
                        <a:spcBef>
                          <a:spcPts val="1200"/>
                        </a:spcBef>
                        <a:spcAft>
                          <a:spcPts val="0"/>
                        </a:spcAft>
                      </a:pPr>
                      <a:r>
                        <a:rPr lang="en-US" sz="1300" dirty="0">
                          <a:latin typeface="Arial Narrow"/>
                          <a:cs typeface="Arial Narrow"/>
                        </a:rPr>
                        <a:t>Bicknell JE, Collins MB, Pickles RSA et al. (2017) Designing protected area networks that translate international conservation commitments into national action. </a:t>
                      </a:r>
                      <a:r>
                        <a:rPr lang="en-US" sz="1300" i="1" dirty="0">
                          <a:latin typeface="Arial Narrow"/>
                          <a:cs typeface="Arial Narrow"/>
                        </a:rPr>
                        <a:t>Biological Conservation</a:t>
                      </a:r>
                      <a:r>
                        <a:rPr lang="en-US" sz="1300" dirty="0">
                          <a:latin typeface="Arial Narrow"/>
                          <a:cs typeface="Arial Narrow"/>
                        </a:rPr>
                        <a:t>. </a:t>
                      </a:r>
                      <a:r>
                        <a:rPr lang="it-IT" sz="1300" dirty="0">
                          <a:latin typeface="Arial Narrow"/>
                          <a:cs typeface="Arial Narrow"/>
                          <a:hlinkClick r:id="rId3"/>
                        </a:rPr>
                        <a:t>doi:10.1016/j.biocon.2017.08.024</a:t>
                      </a:r>
                      <a:r>
                        <a:rPr lang="en-US" sz="1300" dirty="0">
                          <a:latin typeface="Arial Narrow"/>
                          <a:cs typeface="Arial Narrow"/>
                        </a:rPr>
                        <a:t> </a:t>
                      </a:r>
                      <a:r>
                        <a:rPr lang="en-US" sz="1300" i="1" dirty="0">
                          <a:latin typeface="Arial Narrow"/>
                          <a:cs typeface="Arial Narrow"/>
                        </a:rPr>
                        <a:t>Author countries</a:t>
                      </a:r>
                      <a:r>
                        <a:rPr lang="en-US" sz="1300" dirty="0">
                          <a:latin typeface="Arial Narrow"/>
                          <a:cs typeface="Arial Narrow"/>
                        </a:rPr>
                        <a:t>: United Kingdom, Canada, Guyana, Australia</a:t>
                      </a:r>
                    </a:p>
                  </a:txBody>
                  <a:tcPr marL="84163" marR="126244" marT="79400" marB="79400">
                    <a:solidFill>
                      <a:srgbClr val="D9D9D9"/>
                    </a:solidFill>
                  </a:tcPr>
                </a:tc>
              </a:tr>
              <a:tr h="965504">
                <a:tc>
                  <a:txBody>
                    <a:bodyPr/>
                    <a:lstStyle/>
                    <a:p>
                      <a:pPr marL="177800" indent="-177800">
                        <a:spcBef>
                          <a:spcPts val="1200"/>
                        </a:spcBef>
                        <a:spcAft>
                          <a:spcPts val="1200"/>
                        </a:spcAft>
                      </a:pPr>
                      <a:endParaRPr lang="en-US" sz="1300">
                        <a:latin typeface="Arial Narrow"/>
                        <a:cs typeface="Arial Narrow"/>
                      </a:endParaRPr>
                    </a:p>
                  </a:txBody>
                  <a:tcPr marL="84163" marR="126244" marT="79400" marB="79400">
                    <a:solidFill>
                      <a:schemeClr val="accent5"/>
                    </a:solidFill>
                  </a:tcPr>
                </a:tc>
                <a:tc>
                  <a:txBody>
                    <a:bodyPr/>
                    <a:lstStyle/>
                    <a:p>
                      <a:pPr marL="177800" indent="-177800">
                        <a:spcBef>
                          <a:spcPts val="1200"/>
                        </a:spcBef>
                        <a:spcAft>
                          <a:spcPts val="1200"/>
                        </a:spcAft>
                      </a:pPr>
                      <a:r>
                        <a:rPr lang="en-US" sz="1300" dirty="0">
                          <a:latin typeface="Arial Narrow"/>
                          <a:cs typeface="Arial Narrow"/>
                        </a:rPr>
                        <a:t>Bowler DE, Hof C, </a:t>
                      </a:r>
                      <a:r>
                        <a:rPr lang="en-US" sz="1300" dirty="0" err="1">
                          <a:latin typeface="Arial Narrow"/>
                          <a:cs typeface="Arial Narrow"/>
                        </a:rPr>
                        <a:t>Haase</a:t>
                      </a:r>
                      <a:r>
                        <a:rPr lang="en-US" sz="1300" dirty="0">
                          <a:latin typeface="Arial Narrow"/>
                          <a:cs typeface="Arial Narrow"/>
                        </a:rPr>
                        <a:t> P et al. Cross-realm assessment of climate change impacts on species’ abundance trends. </a:t>
                      </a:r>
                      <a:r>
                        <a:rPr lang="en-US" sz="1300" i="1" dirty="0">
                          <a:latin typeface="Arial Narrow"/>
                          <a:cs typeface="Arial Narrow"/>
                        </a:rPr>
                        <a:t>Nature Ecology &amp; Evolution</a:t>
                      </a:r>
                      <a:r>
                        <a:rPr lang="en-US" sz="1300" dirty="0">
                          <a:latin typeface="Arial Narrow"/>
                          <a:cs typeface="Arial Narrow"/>
                        </a:rPr>
                        <a:t>. </a:t>
                      </a:r>
                      <a:r>
                        <a:rPr lang="mr-IN" sz="1300" dirty="0">
                          <a:latin typeface="Arial Narrow"/>
                          <a:cs typeface="Arial Narrow"/>
                          <a:hlinkClick r:id="rId4"/>
                        </a:rPr>
                        <a:t>doi:10.1038/s41559-016-0067</a:t>
                      </a:r>
                      <a:r>
                        <a:rPr lang="en-US" sz="1300" dirty="0">
                          <a:latin typeface="Arial Narrow"/>
                          <a:cs typeface="Arial Narrow"/>
                        </a:rPr>
                        <a:t> Author countries: Germany, Belgium, United Kingdom, United States, Spain, Netherlands, Switzerland</a:t>
                      </a:r>
                    </a:p>
                  </a:txBody>
                  <a:tcPr marL="84163" marR="126244" marT="79400" marB="79400">
                    <a:solidFill>
                      <a:schemeClr val="bg1">
                        <a:lumMod val="95000"/>
                      </a:schemeClr>
                    </a:solidFill>
                  </a:tcPr>
                </a:tc>
              </a:tr>
              <a:tr h="763828">
                <a:tc>
                  <a:txBody>
                    <a:bodyPr/>
                    <a:lstStyle/>
                    <a:p>
                      <a:pPr marL="177800" indent="-177800">
                        <a:spcBef>
                          <a:spcPts val="0"/>
                        </a:spcBef>
                        <a:spcAft>
                          <a:spcPts val="0"/>
                        </a:spcAft>
                      </a:pPr>
                      <a:endParaRPr lang="en-US" sz="1300">
                        <a:latin typeface="Arial Narrow"/>
                        <a:cs typeface="Arial Narrow"/>
                      </a:endParaRPr>
                    </a:p>
                  </a:txBody>
                  <a:tcPr marL="84163" marR="126244" marT="79400" marB="79400">
                    <a:solidFill>
                      <a:srgbClr val="636FB4"/>
                    </a:solidFill>
                  </a:tcPr>
                </a:tc>
                <a:tc>
                  <a:txBody>
                    <a:bodyPr/>
                    <a:lstStyle/>
                    <a:p>
                      <a:pPr marL="177800" indent="-177800">
                        <a:spcBef>
                          <a:spcPts val="0"/>
                        </a:spcBef>
                        <a:spcAft>
                          <a:spcPts val="0"/>
                        </a:spcAft>
                      </a:pPr>
                      <a:r>
                        <a:rPr lang="en-US" sz="1300" dirty="0" err="1">
                          <a:latin typeface="Arial Narrow"/>
                          <a:cs typeface="Arial Narrow"/>
                        </a:rPr>
                        <a:t>Caudullo</a:t>
                      </a:r>
                      <a:r>
                        <a:rPr lang="en-US" sz="1300" dirty="0">
                          <a:latin typeface="Arial Narrow"/>
                          <a:cs typeface="Arial Narrow"/>
                        </a:rPr>
                        <a:t> G, </a:t>
                      </a:r>
                      <a:r>
                        <a:rPr lang="en-US" sz="1300" dirty="0" err="1">
                          <a:latin typeface="Arial Narrow"/>
                          <a:cs typeface="Arial Narrow"/>
                        </a:rPr>
                        <a:t>Welk</a:t>
                      </a:r>
                      <a:r>
                        <a:rPr lang="en-US" sz="1300" dirty="0">
                          <a:latin typeface="Arial Narrow"/>
                          <a:cs typeface="Arial Narrow"/>
                        </a:rPr>
                        <a:t> E &amp; San-Miguel-</a:t>
                      </a:r>
                      <a:r>
                        <a:rPr lang="en-US" sz="1300" dirty="0" err="1">
                          <a:latin typeface="Arial Narrow"/>
                          <a:cs typeface="Arial Narrow"/>
                        </a:rPr>
                        <a:t>Ayanz</a:t>
                      </a:r>
                      <a:r>
                        <a:rPr lang="en-US" sz="1300" dirty="0">
                          <a:latin typeface="Arial Narrow"/>
                          <a:cs typeface="Arial Narrow"/>
                        </a:rPr>
                        <a:t> J (2017) Chorological maps for the main European woody species. </a:t>
                      </a:r>
                      <a:r>
                        <a:rPr lang="en-US" sz="1300" i="1" dirty="0">
                          <a:latin typeface="Arial Narrow"/>
                          <a:cs typeface="Arial Narrow"/>
                        </a:rPr>
                        <a:t>Data in Brief</a:t>
                      </a:r>
                      <a:r>
                        <a:rPr lang="en-US" sz="1300" dirty="0">
                          <a:latin typeface="Arial Narrow"/>
                          <a:cs typeface="Arial Narrow"/>
                        </a:rPr>
                        <a:t> 12: 662-666. </a:t>
                      </a:r>
                      <a:r>
                        <a:rPr lang="hr-HR" sz="1300" dirty="0">
                          <a:latin typeface="Arial Narrow"/>
                          <a:cs typeface="Arial Narrow"/>
                          <a:hlinkClick r:id="rId5"/>
                        </a:rPr>
                        <a:t>doi:10.1016/j.dib.2017.05.007</a:t>
                      </a:r>
                      <a:r>
                        <a:rPr lang="en-US" sz="1300" dirty="0">
                          <a:latin typeface="Arial Narrow"/>
                          <a:cs typeface="Arial Narrow"/>
                        </a:rPr>
                        <a:t> </a:t>
                      </a:r>
                      <a:r>
                        <a:rPr lang="en-US" sz="1300" i="1" dirty="0">
                          <a:latin typeface="Arial Narrow"/>
                          <a:cs typeface="Arial Narrow"/>
                        </a:rPr>
                        <a:t>Author countries</a:t>
                      </a:r>
                      <a:r>
                        <a:rPr lang="en-US" sz="1300" dirty="0">
                          <a:latin typeface="Arial Narrow"/>
                          <a:cs typeface="Arial Narrow"/>
                        </a:rPr>
                        <a:t>: Italy, Germany</a:t>
                      </a:r>
                    </a:p>
                  </a:txBody>
                  <a:tcPr marL="84163" marR="126244" marT="79400" marB="79400">
                    <a:solidFill>
                      <a:schemeClr val="bg1">
                        <a:lumMod val="85000"/>
                      </a:schemeClr>
                    </a:solidFill>
                  </a:tcPr>
                </a:tc>
              </a:tr>
              <a:tr h="763828">
                <a:tc>
                  <a:txBody>
                    <a:bodyPr/>
                    <a:lstStyle/>
                    <a:p>
                      <a:pPr marL="177800" indent="-177800">
                        <a:spcBef>
                          <a:spcPts val="1200"/>
                        </a:spcBef>
                        <a:spcAft>
                          <a:spcPts val="1200"/>
                        </a:spcAft>
                      </a:pPr>
                      <a:endParaRPr lang="en-US" sz="1300">
                        <a:latin typeface="Arial Narrow"/>
                        <a:cs typeface="Arial Narrow"/>
                      </a:endParaRPr>
                    </a:p>
                  </a:txBody>
                  <a:tcPr marL="84163" marR="126244" marT="79400" marB="79400">
                    <a:solidFill>
                      <a:srgbClr val="636FB4"/>
                    </a:solidFill>
                  </a:tcPr>
                </a:tc>
                <a:tc>
                  <a:txBody>
                    <a:bodyPr/>
                    <a:lstStyle/>
                    <a:p>
                      <a:pPr marL="177800" indent="-177800">
                        <a:spcBef>
                          <a:spcPts val="1200"/>
                        </a:spcBef>
                        <a:spcAft>
                          <a:spcPts val="0"/>
                        </a:spcAft>
                      </a:pPr>
                      <a:r>
                        <a:rPr lang="en-US" sz="1300" dirty="0" err="1">
                          <a:latin typeface="Arial Narrow"/>
                          <a:cs typeface="Arial Narrow"/>
                        </a:rPr>
                        <a:t>Filazzola</a:t>
                      </a:r>
                      <a:r>
                        <a:rPr lang="en-US" sz="1300" dirty="0">
                          <a:latin typeface="Arial Narrow"/>
                          <a:cs typeface="Arial Narrow"/>
                        </a:rPr>
                        <a:t> A, </a:t>
                      </a:r>
                      <a:r>
                        <a:rPr lang="en-US" sz="1300" dirty="0" err="1">
                          <a:latin typeface="Arial Narrow"/>
                          <a:cs typeface="Arial Narrow"/>
                        </a:rPr>
                        <a:t>Sotomayor</a:t>
                      </a:r>
                      <a:r>
                        <a:rPr lang="en-US" sz="1300" dirty="0">
                          <a:latin typeface="Arial Narrow"/>
                          <a:cs typeface="Arial Narrow"/>
                        </a:rPr>
                        <a:t> DA &amp; </a:t>
                      </a:r>
                      <a:r>
                        <a:rPr lang="en-US" sz="1300" dirty="0" err="1">
                          <a:latin typeface="Arial Narrow"/>
                          <a:cs typeface="Arial Narrow"/>
                        </a:rPr>
                        <a:t>Lortie</a:t>
                      </a:r>
                      <a:r>
                        <a:rPr lang="en-US" sz="1300" dirty="0">
                          <a:latin typeface="Arial Narrow"/>
                          <a:cs typeface="Arial Narrow"/>
                        </a:rPr>
                        <a:t> CJ (2017) Modelling the niche space of desert annuals needs to include positive interactions. </a:t>
                      </a:r>
                      <a:r>
                        <a:rPr lang="en-US" sz="1300" i="1" dirty="0">
                          <a:latin typeface="Arial Narrow"/>
                          <a:cs typeface="Arial Narrow"/>
                        </a:rPr>
                        <a:t>Oikos</a:t>
                      </a:r>
                      <a:r>
                        <a:rPr lang="en-US" sz="1300" dirty="0">
                          <a:latin typeface="Arial Narrow"/>
                          <a:cs typeface="Arial Narrow"/>
                        </a:rPr>
                        <a:t>. </a:t>
                      </a:r>
                      <a:r>
                        <a:rPr lang="cs-CZ" sz="1300" dirty="0">
                          <a:latin typeface="Arial Narrow"/>
                          <a:cs typeface="Arial Narrow"/>
                          <a:hlinkClick r:id="rId6"/>
                        </a:rPr>
                        <a:t>doi:10.1111/oik.04688</a:t>
                      </a:r>
                      <a:r>
                        <a:rPr lang="en-US" sz="1300" dirty="0">
                          <a:latin typeface="Arial Narrow"/>
                          <a:cs typeface="Arial Narrow"/>
                        </a:rPr>
                        <a:t> </a:t>
                      </a:r>
                      <a:r>
                        <a:rPr lang="en-US" sz="1300" i="1" dirty="0">
                          <a:latin typeface="Arial Narrow"/>
                          <a:cs typeface="Arial Narrow"/>
                        </a:rPr>
                        <a:t>Author country</a:t>
                      </a:r>
                      <a:r>
                        <a:rPr lang="en-US" sz="1300" dirty="0">
                          <a:latin typeface="Arial Narrow"/>
                          <a:cs typeface="Arial Narrow"/>
                        </a:rPr>
                        <a:t>: Canada</a:t>
                      </a:r>
                    </a:p>
                  </a:txBody>
                  <a:tcPr marL="84163" marR="126244" marT="79400" marB="79400">
                    <a:solidFill>
                      <a:schemeClr val="bg1">
                        <a:lumMod val="95000"/>
                      </a:schemeClr>
                    </a:solidFill>
                  </a:tcPr>
                </a:tc>
              </a:tr>
              <a:tr h="965504">
                <a:tc>
                  <a:txBody>
                    <a:bodyPr/>
                    <a:lstStyle/>
                    <a:p>
                      <a:pPr marL="177800" indent="-177800">
                        <a:spcBef>
                          <a:spcPts val="1200"/>
                        </a:spcBef>
                        <a:spcAft>
                          <a:spcPts val="1200"/>
                        </a:spcAft>
                      </a:pPr>
                      <a:endParaRPr lang="en-US" sz="1300">
                        <a:latin typeface="Arial Narrow"/>
                        <a:cs typeface="Arial Narrow"/>
                      </a:endParaRPr>
                    </a:p>
                  </a:txBody>
                  <a:tcPr marL="84163" marR="126244" marT="79400" marB="79400">
                    <a:solidFill>
                      <a:schemeClr val="accent6"/>
                    </a:solidFill>
                  </a:tcPr>
                </a:tc>
                <a:tc>
                  <a:txBody>
                    <a:bodyPr/>
                    <a:lstStyle/>
                    <a:p>
                      <a:pPr marL="177800" indent="-177800">
                        <a:spcBef>
                          <a:spcPts val="1200"/>
                        </a:spcBef>
                        <a:spcAft>
                          <a:spcPts val="1200"/>
                        </a:spcAft>
                      </a:pPr>
                      <a:r>
                        <a:rPr lang="en-US" sz="1300" dirty="0">
                          <a:latin typeface="Arial Narrow"/>
                          <a:cs typeface="Arial Narrow"/>
                        </a:rPr>
                        <a:t>Fonseca </a:t>
                      </a:r>
                      <a:r>
                        <a:rPr lang="en-US" sz="1300" dirty="0" err="1">
                          <a:latin typeface="Arial Narrow"/>
                          <a:cs typeface="Arial Narrow"/>
                        </a:rPr>
                        <a:t>É</a:t>
                      </a:r>
                      <a:r>
                        <a:rPr lang="en-US" sz="1300" dirty="0">
                          <a:latin typeface="Arial Narrow"/>
                          <a:cs typeface="Arial Narrow"/>
                        </a:rPr>
                        <a:t>, </a:t>
                      </a:r>
                      <a:r>
                        <a:rPr lang="en-US" sz="1300" dirty="0" err="1">
                          <a:latin typeface="Arial Narrow"/>
                          <a:cs typeface="Arial Narrow"/>
                        </a:rPr>
                        <a:t>Solé</a:t>
                      </a:r>
                      <a:r>
                        <a:rPr lang="en-US" sz="1300" dirty="0">
                          <a:latin typeface="Arial Narrow"/>
                          <a:cs typeface="Arial Narrow"/>
                        </a:rPr>
                        <a:t> M, </a:t>
                      </a:r>
                      <a:r>
                        <a:rPr lang="en-US" sz="1300" dirty="0" err="1">
                          <a:latin typeface="Arial Narrow"/>
                          <a:cs typeface="Arial Narrow"/>
                        </a:rPr>
                        <a:t>Rödder</a:t>
                      </a:r>
                      <a:r>
                        <a:rPr lang="en-US" sz="1300" dirty="0">
                          <a:latin typeface="Arial Narrow"/>
                          <a:cs typeface="Arial Narrow"/>
                        </a:rPr>
                        <a:t> D &amp; de Marco P (2017) Pet snakes illegally marketed in Brazil: Climatic viability and establishment risk. </a:t>
                      </a:r>
                      <a:r>
                        <a:rPr lang="en-US" sz="1300" i="1" dirty="0">
                          <a:latin typeface="Arial Narrow"/>
                          <a:cs typeface="Arial Narrow"/>
                        </a:rPr>
                        <a:t>PLoS ONE </a:t>
                      </a:r>
                      <a:r>
                        <a:rPr lang="is-IS" sz="1300" dirty="0">
                          <a:latin typeface="Arial Narrow"/>
                          <a:cs typeface="Arial Narrow"/>
                        </a:rPr>
                        <a:t>12(8): e0183143.</a:t>
                      </a:r>
                      <a:r>
                        <a:rPr lang="en-US" sz="1300" dirty="0">
                          <a:latin typeface="Arial Narrow"/>
                          <a:cs typeface="Arial Narrow"/>
                        </a:rPr>
                        <a:t> </a:t>
                      </a:r>
                      <a:r>
                        <a:rPr lang="nb-NO" sz="1300" dirty="0">
                          <a:latin typeface="Arial Narrow"/>
                          <a:cs typeface="Arial Narrow"/>
                          <a:hlinkClick r:id="rId7"/>
                        </a:rPr>
                        <a:t>doi:10.1371/journal.pone.0183143</a:t>
                      </a:r>
                      <a:r>
                        <a:rPr lang="en-US" sz="1300" dirty="0">
                          <a:latin typeface="Arial Narrow"/>
                          <a:cs typeface="Arial Narrow"/>
                        </a:rPr>
                        <a:t> </a:t>
                      </a:r>
                      <a:r>
                        <a:rPr lang="en-US" sz="1300" i="1" dirty="0">
                          <a:latin typeface="Arial Narrow"/>
                          <a:cs typeface="Arial Narrow"/>
                        </a:rPr>
                        <a:t>Author countries</a:t>
                      </a:r>
                      <a:r>
                        <a:rPr lang="en-US" sz="1300" dirty="0">
                          <a:latin typeface="Arial Narrow"/>
                          <a:cs typeface="Arial Narrow"/>
                        </a:rPr>
                        <a:t>: Brazil, Germany</a:t>
                      </a:r>
                    </a:p>
                  </a:txBody>
                  <a:tcPr marL="84163" marR="126244" marT="79400" marB="79400">
                    <a:solidFill>
                      <a:srgbClr val="D9D9D9"/>
                    </a:solidFill>
                  </a:tcPr>
                </a:tc>
              </a:tr>
              <a:tr h="965504">
                <a:tc>
                  <a:txBody>
                    <a:bodyPr/>
                    <a:lstStyle/>
                    <a:p>
                      <a:pPr marL="177800" indent="-177800">
                        <a:spcBef>
                          <a:spcPts val="1200"/>
                        </a:spcBef>
                        <a:spcAft>
                          <a:spcPts val="1200"/>
                        </a:spcAft>
                      </a:pPr>
                      <a:endParaRPr lang="en-US" sz="1300" dirty="0">
                        <a:latin typeface="Arial Narrow"/>
                        <a:cs typeface="Arial Narrow"/>
                      </a:endParaRPr>
                    </a:p>
                  </a:txBody>
                  <a:tcPr marL="84163" marR="126244" marT="79400" marB="79400">
                    <a:solidFill>
                      <a:schemeClr val="bg1">
                        <a:lumMod val="85000"/>
                      </a:schemeClr>
                    </a:solidFill>
                  </a:tcPr>
                </a:tc>
                <a:tc>
                  <a:txBody>
                    <a:bodyPr/>
                    <a:lstStyle/>
                    <a:p>
                      <a:pPr marL="177800" marR="0" indent="-177800" algn="l" defTabSz="520142" rtl="0" eaLnBrk="1" fontAlgn="auto" latinLnBrk="0" hangingPunct="1">
                        <a:lnSpc>
                          <a:spcPct val="100000"/>
                        </a:lnSpc>
                        <a:spcBef>
                          <a:spcPts val="1200"/>
                        </a:spcBef>
                        <a:spcAft>
                          <a:spcPts val="1200"/>
                        </a:spcAft>
                        <a:buClrTx/>
                        <a:buSzTx/>
                        <a:buFontTx/>
                        <a:buNone/>
                        <a:tabLst/>
                        <a:defRPr/>
                      </a:pPr>
                      <a:r>
                        <a:rPr lang="en-US" sz="1300" dirty="0" smtClean="0">
                          <a:latin typeface="Arial Narrow"/>
                          <a:cs typeface="Arial Narrow"/>
                        </a:rPr>
                        <a:t>Golding N, August TA, Lucas TCD, </a:t>
                      </a:r>
                      <a:r>
                        <a:rPr lang="en-US" sz="1300" dirty="0" err="1" smtClean="0">
                          <a:latin typeface="Arial Narrow"/>
                          <a:cs typeface="Arial Narrow"/>
                        </a:rPr>
                        <a:t>Gavaghan</a:t>
                      </a:r>
                      <a:r>
                        <a:rPr lang="en-US" sz="1300" dirty="0" smtClean="0">
                          <a:latin typeface="Arial Narrow"/>
                          <a:cs typeface="Arial Narrow"/>
                        </a:rPr>
                        <a:t> DJ, van Loon EE &amp; </a:t>
                      </a:r>
                      <a:r>
                        <a:rPr lang="en-US" sz="1300" dirty="0" err="1" smtClean="0">
                          <a:latin typeface="Arial Narrow"/>
                          <a:cs typeface="Arial Narrow"/>
                        </a:rPr>
                        <a:t>McInerny</a:t>
                      </a:r>
                      <a:r>
                        <a:rPr lang="en-US" sz="1300" dirty="0" smtClean="0">
                          <a:latin typeface="Arial Narrow"/>
                          <a:cs typeface="Arial Narrow"/>
                        </a:rPr>
                        <a:t> G (2017) The zoon R package for reproducible and shareable species distribution modelling. </a:t>
                      </a:r>
                      <a:r>
                        <a:rPr lang="en-US" sz="1300" i="1" dirty="0" smtClean="0">
                          <a:latin typeface="Arial Narrow"/>
                          <a:cs typeface="Arial Narrow"/>
                        </a:rPr>
                        <a:t>Methods in Ecology and Evolution</a:t>
                      </a:r>
                      <a:r>
                        <a:rPr lang="en-US" sz="1300" dirty="0" smtClean="0">
                          <a:latin typeface="Arial Narrow"/>
                          <a:cs typeface="Arial Narrow"/>
                        </a:rPr>
                        <a:t>. </a:t>
                      </a:r>
                      <a:r>
                        <a:rPr lang="cs-CZ" sz="1300" dirty="0" smtClean="0">
                          <a:latin typeface="Arial Narrow"/>
                          <a:cs typeface="Arial Narrow"/>
                          <a:hlinkClick r:id="rId8"/>
                        </a:rPr>
                        <a:t>doi:10.1111/2041-210X.12858</a:t>
                      </a:r>
                      <a:r>
                        <a:rPr lang="en-US" sz="1300" dirty="0" smtClean="0">
                          <a:latin typeface="Arial Narrow"/>
                          <a:cs typeface="Arial Narrow"/>
                        </a:rPr>
                        <a:t> </a:t>
                      </a:r>
                      <a:r>
                        <a:rPr lang="en-US" sz="1300" i="1" dirty="0" smtClean="0">
                          <a:latin typeface="Arial Narrow"/>
                          <a:cs typeface="Arial Narrow"/>
                        </a:rPr>
                        <a:t>Author countries</a:t>
                      </a:r>
                      <a:r>
                        <a:rPr lang="en-US" sz="1300" dirty="0" smtClean="0">
                          <a:latin typeface="Arial Narrow"/>
                          <a:cs typeface="Arial Narrow"/>
                        </a:rPr>
                        <a:t>: Australia, United Kingdom, Netherlands</a:t>
                      </a:r>
                    </a:p>
                  </a:txBody>
                  <a:tcPr marL="84163" marR="126244" marT="79400" marB="79400">
                    <a:solidFill>
                      <a:schemeClr val="bg1">
                        <a:lumMod val="95000"/>
                      </a:schemeClr>
                    </a:solidFill>
                  </a:tcPr>
                </a:tc>
              </a:tr>
              <a:tr h="965504">
                <a:tc>
                  <a:txBody>
                    <a:bodyPr/>
                    <a:lstStyle/>
                    <a:p>
                      <a:pPr marL="177800" indent="-177800">
                        <a:spcBef>
                          <a:spcPts val="1200"/>
                        </a:spcBef>
                        <a:spcAft>
                          <a:spcPts val="1200"/>
                        </a:spcAft>
                      </a:pPr>
                      <a:endParaRPr lang="en-US" sz="1300" dirty="0">
                        <a:latin typeface="Arial Narrow"/>
                        <a:cs typeface="Arial Narrow"/>
                      </a:endParaRPr>
                    </a:p>
                  </a:txBody>
                  <a:tcPr marL="84163" marR="126244" marT="79400" marB="79400">
                    <a:solidFill>
                      <a:schemeClr val="accent4"/>
                    </a:solidFill>
                  </a:tcPr>
                </a:tc>
                <a:tc>
                  <a:txBody>
                    <a:bodyPr/>
                    <a:lstStyle/>
                    <a:p>
                      <a:pPr marL="177800" indent="-177800">
                        <a:spcBef>
                          <a:spcPts val="1200"/>
                        </a:spcBef>
                        <a:spcAft>
                          <a:spcPts val="1200"/>
                        </a:spcAft>
                      </a:pPr>
                      <a:r>
                        <a:rPr lang="en-US" sz="1300" dirty="0">
                          <a:latin typeface="Arial Narrow"/>
                          <a:cs typeface="Arial Narrow"/>
                        </a:rPr>
                        <a:t>Walsh MG, </a:t>
                      </a:r>
                      <a:r>
                        <a:rPr lang="en-US" sz="1300" dirty="0" err="1">
                          <a:latin typeface="Arial Narrow"/>
                          <a:cs typeface="Arial Narrow"/>
                        </a:rPr>
                        <a:t>Wiethoelter</a:t>
                      </a:r>
                      <a:r>
                        <a:rPr lang="en-US" sz="1300" dirty="0">
                          <a:latin typeface="Arial Narrow"/>
                          <a:cs typeface="Arial Narrow"/>
                        </a:rPr>
                        <a:t> A &amp; </a:t>
                      </a:r>
                      <a:r>
                        <a:rPr lang="en-US" sz="1300" dirty="0" err="1">
                          <a:latin typeface="Arial Narrow"/>
                          <a:cs typeface="Arial Narrow"/>
                        </a:rPr>
                        <a:t>Haseeb</a:t>
                      </a:r>
                      <a:r>
                        <a:rPr lang="en-US" sz="1300" dirty="0">
                          <a:latin typeface="Arial Narrow"/>
                          <a:cs typeface="Arial Narrow"/>
                        </a:rPr>
                        <a:t> MA (2017) The impact of human population pressure on flying fox niches and the potential consequences for </a:t>
                      </a:r>
                      <a:r>
                        <a:rPr lang="en-US" sz="1300" dirty="0" err="1">
                          <a:latin typeface="Arial Narrow"/>
                          <a:cs typeface="Arial Narrow"/>
                        </a:rPr>
                        <a:t>Hendra</a:t>
                      </a:r>
                      <a:r>
                        <a:rPr lang="en-US" sz="1300" dirty="0">
                          <a:latin typeface="Arial Narrow"/>
                          <a:cs typeface="Arial Narrow"/>
                        </a:rPr>
                        <a:t> virus spillover. </a:t>
                      </a:r>
                      <a:r>
                        <a:rPr lang="en-US" sz="1300" i="1" dirty="0">
                          <a:latin typeface="Arial Narrow"/>
                          <a:cs typeface="Arial Narrow"/>
                        </a:rPr>
                        <a:t>Scientific Reports</a:t>
                      </a:r>
                      <a:r>
                        <a:rPr lang="en-US" sz="1300" dirty="0">
                          <a:latin typeface="Arial Narrow"/>
                          <a:cs typeface="Arial Narrow"/>
                        </a:rPr>
                        <a:t> 7: 8226. </a:t>
                      </a:r>
                      <a:r>
                        <a:rPr lang="mr-IN" sz="1300" dirty="0">
                          <a:latin typeface="Arial Narrow"/>
                          <a:cs typeface="Arial Narrow"/>
                          <a:hlinkClick r:id="rId9"/>
                        </a:rPr>
                        <a:t>doi:10.1038/s41598-017-08065-z</a:t>
                      </a:r>
                      <a:r>
                        <a:rPr lang="en-US" sz="1300" dirty="0">
                          <a:latin typeface="Arial Narrow"/>
                          <a:cs typeface="Arial Narrow"/>
                        </a:rPr>
                        <a:t> </a:t>
                      </a:r>
                      <a:r>
                        <a:rPr lang="en-US" sz="1300" i="1" dirty="0">
                          <a:latin typeface="Arial Narrow"/>
                          <a:cs typeface="Arial Narrow"/>
                        </a:rPr>
                        <a:t>Author countries</a:t>
                      </a:r>
                      <a:r>
                        <a:rPr lang="en-US" sz="1300" dirty="0">
                          <a:latin typeface="Arial Narrow"/>
                          <a:cs typeface="Arial Narrow"/>
                        </a:rPr>
                        <a:t>: Australia, United States</a:t>
                      </a:r>
                    </a:p>
                  </a:txBody>
                  <a:tcPr marL="84163" marR="126244" marT="79400" marB="79400">
                    <a:solidFill>
                      <a:schemeClr val="bg1">
                        <a:lumMod val="95000"/>
                      </a:schemeClr>
                    </a:solidFill>
                  </a:tcPr>
                </a:tc>
              </a:tr>
            </a:tbl>
          </a:graphicData>
        </a:graphic>
      </p:graphicFrame>
      <p:sp>
        <p:nvSpPr>
          <p:cNvPr id="17" name="Content Placeholder 5"/>
          <p:cNvSpPr txBox="1">
            <a:spLocks/>
          </p:cNvSpPr>
          <p:nvPr/>
        </p:nvSpPr>
        <p:spPr>
          <a:xfrm>
            <a:off x="1208437" y="3796204"/>
            <a:ext cx="2640348" cy="2684012"/>
          </a:xfrm>
          <a:prstGeom prst="rect">
            <a:avLst/>
          </a:prstGeom>
        </p:spPr>
        <p:txBody>
          <a:bodyPr vert="horz" lIns="0" tIns="0" rIns="0" bIns="0" rtlCol="0" anchor="b" anchorCtr="0">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800" b="0" i="1" kern="1200">
                <a:solidFill>
                  <a:srgbClr val="D66F27"/>
                </a:solidFill>
                <a:latin typeface="Arial Narrow"/>
                <a:ea typeface="+mn-ea"/>
                <a:cs typeface="Arial Narrow"/>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600" b="1" i="0" kern="1200">
                <a:solidFill>
                  <a:schemeClr val="accent2"/>
                </a:solidFill>
                <a:latin typeface="Arial"/>
                <a:ea typeface="+mn-ea"/>
                <a:cs typeface="Arial"/>
              </a:defRPr>
            </a:lvl2pPr>
            <a:lvl3pPr marL="285750" indent="-285750" algn="l" defTabSz="914400" rtl="0" eaLnBrk="1" latinLnBrk="0" hangingPunct="1">
              <a:lnSpc>
                <a:spcPct val="110000"/>
              </a:lnSpc>
              <a:spcBef>
                <a:spcPts val="600"/>
              </a:spcBef>
              <a:spcAft>
                <a:spcPts val="0"/>
              </a:spcAft>
              <a:buFont typeface="Arial"/>
              <a:buChar char="•"/>
              <a:defRPr sz="1400" b="0" i="0" kern="1200">
                <a:solidFill>
                  <a:schemeClr val="tx1"/>
                </a:solidFill>
                <a:latin typeface="Arial"/>
                <a:ea typeface="+mn-ea"/>
                <a:cs typeface="Arial"/>
              </a:defRPr>
            </a:lvl3pPr>
            <a:lvl4pPr marL="265113" indent="0" algn="l" defTabSz="914400" rtl="0" eaLnBrk="1" latinLnBrk="0" hangingPunct="1">
              <a:lnSpc>
                <a:spcPct val="114000"/>
              </a:lnSpc>
              <a:spcBef>
                <a:spcPts val="600"/>
              </a:spcBef>
              <a:spcAft>
                <a:spcPts val="600"/>
              </a:spcAft>
              <a:buFont typeface="Arial" panose="020B0604020202020204" pitchFamily="34" charset="0"/>
              <a:buChar char="​"/>
              <a:defRPr sz="1100" kern="1200">
                <a:solidFill>
                  <a:schemeClr val="tx2"/>
                </a:solidFill>
                <a:latin typeface="Arial"/>
                <a:ea typeface="+mn-ea"/>
                <a:cs typeface="Arial"/>
              </a:defRPr>
            </a:lvl4pPr>
            <a:lvl5pPr marL="449263" indent="-171450" algn="l" defTabSz="914400" rtl="0" eaLnBrk="1" latinLnBrk="0" hangingPunct="1">
              <a:lnSpc>
                <a:spcPct val="95000"/>
              </a:lnSpc>
              <a:spcBef>
                <a:spcPts val="0"/>
              </a:spcBef>
              <a:spcAft>
                <a:spcPts val="600"/>
              </a:spcAft>
              <a:buFont typeface="Arial" panose="020B0604020202020204" pitchFamily="34" charset="0"/>
              <a:buChar char="•"/>
              <a:defRPr sz="1100" kern="1200">
                <a:solidFill>
                  <a:schemeClr val="tx2"/>
                </a:solidFill>
                <a:latin typeface="Arial"/>
                <a:ea typeface="+mn-ea"/>
                <a:cs typeface="Arial"/>
              </a:defRPr>
            </a:lvl5pPr>
            <a:lvl6pPr marL="622300"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Arial"/>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Arial Narrow"/>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Arial Narrow"/>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Arial Narrow"/>
                <a:ea typeface="+mn-ea"/>
                <a:cs typeface="+mn-cs"/>
              </a:defRPr>
            </a:lvl9pPr>
          </a:lstStyle>
          <a:p>
            <a:pPr>
              <a:lnSpc>
                <a:spcPct val="100000"/>
              </a:lnSpc>
              <a:spcBef>
                <a:spcPts val="0"/>
              </a:spcBef>
              <a:spcAft>
                <a:spcPts val="1025"/>
              </a:spcAft>
            </a:pPr>
            <a:r>
              <a:rPr lang="en-US" sz="1300" i="0" dirty="0">
                <a:solidFill>
                  <a:schemeClr val="tx1"/>
                </a:solidFill>
              </a:rPr>
              <a:t>Invasive alien species</a:t>
            </a:r>
          </a:p>
          <a:p>
            <a:pPr>
              <a:lnSpc>
                <a:spcPct val="100000"/>
              </a:lnSpc>
              <a:spcBef>
                <a:spcPts val="0"/>
              </a:spcBef>
              <a:spcAft>
                <a:spcPts val="1025"/>
              </a:spcAft>
            </a:pPr>
            <a:r>
              <a:rPr lang="en-US" sz="1300" i="0" dirty="0">
                <a:solidFill>
                  <a:schemeClr val="tx1"/>
                </a:solidFill>
              </a:rPr>
              <a:t>Impact of climate change</a:t>
            </a:r>
          </a:p>
          <a:p>
            <a:pPr>
              <a:lnSpc>
                <a:spcPct val="100000"/>
              </a:lnSpc>
              <a:spcBef>
                <a:spcPts val="0"/>
              </a:spcBef>
              <a:spcAft>
                <a:spcPts val="1025"/>
              </a:spcAft>
            </a:pPr>
            <a:r>
              <a:rPr lang="en-US" sz="1300" i="0" dirty="0">
                <a:solidFill>
                  <a:schemeClr val="tx1"/>
                </a:solidFill>
              </a:rPr>
              <a:t>Species conservation and protected areas</a:t>
            </a:r>
          </a:p>
          <a:p>
            <a:pPr>
              <a:lnSpc>
                <a:spcPct val="100000"/>
              </a:lnSpc>
              <a:spcBef>
                <a:spcPts val="0"/>
              </a:spcBef>
              <a:spcAft>
                <a:spcPts val="1025"/>
              </a:spcAft>
            </a:pPr>
            <a:r>
              <a:rPr lang="en-US" sz="1300" i="0" dirty="0">
                <a:solidFill>
                  <a:schemeClr val="tx1"/>
                </a:solidFill>
              </a:rPr>
              <a:t>Biodiversity and human health</a:t>
            </a:r>
          </a:p>
          <a:p>
            <a:pPr>
              <a:lnSpc>
                <a:spcPct val="100000"/>
              </a:lnSpc>
              <a:spcBef>
                <a:spcPts val="0"/>
              </a:spcBef>
              <a:spcAft>
                <a:spcPts val="1025"/>
              </a:spcAft>
            </a:pPr>
            <a:r>
              <a:rPr lang="en-US" sz="1300" i="0" dirty="0">
                <a:solidFill>
                  <a:schemeClr val="tx1"/>
                </a:solidFill>
              </a:rPr>
              <a:t>Food, farming and biofuels</a:t>
            </a:r>
          </a:p>
          <a:p>
            <a:pPr>
              <a:lnSpc>
                <a:spcPct val="100000"/>
              </a:lnSpc>
              <a:spcBef>
                <a:spcPts val="0"/>
              </a:spcBef>
              <a:spcAft>
                <a:spcPts val="1025"/>
              </a:spcAft>
            </a:pPr>
            <a:r>
              <a:rPr lang="en-US" sz="1300" i="0" dirty="0">
                <a:solidFill>
                  <a:schemeClr val="tx1"/>
                </a:solidFill>
              </a:rPr>
              <a:t>Ecosystem services</a:t>
            </a:r>
          </a:p>
          <a:p>
            <a:pPr>
              <a:lnSpc>
                <a:spcPct val="100000"/>
              </a:lnSpc>
              <a:spcBef>
                <a:spcPts val="0"/>
              </a:spcBef>
              <a:spcAft>
                <a:spcPts val="1025"/>
              </a:spcAft>
            </a:pPr>
            <a:r>
              <a:rPr lang="en-US" sz="1300" i="0" dirty="0">
                <a:solidFill>
                  <a:schemeClr val="tx1"/>
                </a:solidFill>
              </a:rPr>
              <a:t>Advancing biodiversity science</a:t>
            </a:r>
          </a:p>
          <a:p>
            <a:pPr>
              <a:lnSpc>
                <a:spcPct val="100000"/>
              </a:lnSpc>
              <a:spcBef>
                <a:spcPts val="0"/>
              </a:spcBef>
              <a:spcAft>
                <a:spcPts val="1025"/>
              </a:spcAft>
            </a:pPr>
            <a:r>
              <a:rPr lang="en-US" sz="1300" i="0" dirty="0">
                <a:solidFill>
                  <a:schemeClr val="tx1"/>
                </a:solidFill>
              </a:rPr>
              <a:t>Data management</a:t>
            </a:r>
          </a:p>
          <a:p>
            <a:pPr>
              <a:lnSpc>
                <a:spcPct val="100000"/>
              </a:lnSpc>
              <a:spcBef>
                <a:spcPts val="0"/>
              </a:spcBef>
              <a:spcAft>
                <a:spcPts val="1025"/>
              </a:spcAft>
            </a:pPr>
            <a:r>
              <a:rPr lang="en-US" sz="1300" i="0" dirty="0">
                <a:solidFill>
                  <a:schemeClr val="tx1"/>
                </a:solidFill>
              </a:rPr>
              <a:t>Data papers</a:t>
            </a:r>
          </a:p>
        </p:txBody>
      </p:sp>
      <p:sp>
        <p:nvSpPr>
          <p:cNvPr id="18" name="Rectangle 17"/>
          <p:cNvSpPr/>
          <p:nvPr/>
        </p:nvSpPr>
        <p:spPr>
          <a:xfrm>
            <a:off x="671884" y="3748575"/>
            <a:ext cx="430515" cy="196074"/>
          </a:xfrm>
          <a:prstGeom prst="rect">
            <a:avLst/>
          </a:prstGeom>
          <a:solidFill>
            <a:srgbClr val="D66F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19" name="Rectangle 18"/>
          <p:cNvSpPr/>
          <p:nvPr/>
        </p:nvSpPr>
        <p:spPr>
          <a:xfrm>
            <a:off x="671884" y="6236514"/>
            <a:ext cx="430515" cy="196074"/>
          </a:xfrm>
          <a:prstGeom prst="rect">
            <a:avLst/>
          </a:prstGeom>
          <a:solidFill>
            <a:srgbClr val="0067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0" name="Rectangle 19"/>
          <p:cNvSpPr/>
          <p:nvPr/>
        </p:nvSpPr>
        <p:spPr>
          <a:xfrm>
            <a:off x="671884" y="5925521"/>
            <a:ext cx="430515" cy="196074"/>
          </a:xfrm>
          <a:prstGeom prst="rect">
            <a:avLst/>
          </a:prstGeom>
          <a:solidFill>
            <a:schemeClr val="bg1">
              <a:lumMod val="85000"/>
            </a:schemeClr>
          </a:solidFill>
          <a:ln w="3175" cmpd="sng">
            <a:solidFill>
              <a:srgbClr val="40BFFF"/>
            </a:solid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rgbClr val="E5FFFF"/>
              </a:solidFill>
              <a:latin typeface="+mj-lt"/>
            </a:endParaRPr>
          </a:p>
        </p:txBody>
      </p:sp>
      <p:sp>
        <p:nvSpPr>
          <p:cNvPr id="21" name="Rectangle 20"/>
          <p:cNvSpPr/>
          <p:nvPr/>
        </p:nvSpPr>
        <p:spPr>
          <a:xfrm>
            <a:off x="671884" y="5614528"/>
            <a:ext cx="430515" cy="196074"/>
          </a:xfrm>
          <a:prstGeom prst="rect">
            <a:avLst/>
          </a:prstGeom>
          <a:solidFill>
            <a:srgbClr val="636F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2" name="Rectangle 21"/>
          <p:cNvSpPr/>
          <p:nvPr/>
        </p:nvSpPr>
        <p:spPr>
          <a:xfrm>
            <a:off x="671884" y="5303536"/>
            <a:ext cx="430515" cy="196074"/>
          </a:xfrm>
          <a:prstGeom prst="rect">
            <a:avLst/>
          </a:prstGeom>
          <a:solidFill>
            <a:srgbClr val="40B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3" name="Rectangle 22"/>
          <p:cNvSpPr/>
          <p:nvPr/>
        </p:nvSpPr>
        <p:spPr>
          <a:xfrm>
            <a:off x="671884" y="4992544"/>
            <a:ext cx="430515" cy="196074"/>
          </a:xfrm>
          <a:prstGeom prst="rect">
            <a:avLst/>
          </a:prstGeom>
          <a:solidFill>
            <a:srgbClr val="509E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4" name="Rectangle 23"/>
          <p:cNvSpPr/>
          <p:nvPr/>
        </p:nvSpPr>
        <p:spPr>
          <a:xfrm>
            <a:off x="671884" y="4681552"/>
            <a:ext cx="430515" cy="196074"/>
          </a:xfrm>
          <a:prstGeom prst="rect">
            <a:avLst/>
          </a:prstGeom>
          <a:solidFill>
            <a:srgbClr val="7D46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5" name="Rectangle 24"/>
          <p:cNvSpPr/>
          <p:nvPr/>
        </p:nvSpPr>
        <p:spPr>
          <a:xfrm>
            <a:off x="671884" y="4370560"/>
            <a:ext cx="430515" cy="196074"/>
          </a:xfrm>
          <a:prstGeom prst="rect">
            <a:avLst/>
          </a:prstGeom>
          <a:solidFill>
            <a:srgbClr val="175C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6" name="Rectangle 25"/>
          <p:cNvSpPr/>
          <p:nvPr/>
        </p:nvSpPr>
        <p:spPr>
          <a:xfrm>
            <a:off x="671884" y="4059568"/>
            <a:ext cx="430515" cy="196074"/>
          </a:xfrm>
          <a:prstGeom prst="rect">
            <a:avLst/>
          </a:prstGeom>
          <a:solidFill>
            <a:srgbClr val="FDB0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7" name="Title 7"/>
          <p:cNvSpPr txBox="1">
            <a:spLocks/>
          </p:cNvSpPr>
          <p:nvPr/>
        </p:nvSpPr>
        <p:spPr>
          <a:xfrm rot="16200000">
            <a:off x="-3557006"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a:solidFill>
                  <a:srgbClr val="FDB002">
                    <a:alpha val="32000"/>
                  </a:srgbClr>
                </a:solidFill>
              </a:rPr>
              <a:t>data access and use</a:t>
            </a:r>
          </a:p>
        </p:txBody>
      </p:sp>
      <p:sp>
        <p:nvSpPr>
          <p:cNvPr id="5" name="Text Placeholder 4"/>
          <p:cNvSpPr>
            <a:spLocks noGrp="1"/>
          </p:cNvSpPr>
          <p:nvPr>
            <p:ph type="body" sz="quarter" idx="10"/>
          </p:nvPr>
        </p:nvSpPr>
        <p:spPr>
          <a:xfrm>
            <a:off x="671883" y="7026387"/>
            <a:ext cx="9598595" cy="411104"/>
          </a:xfrm>
        </p:spPr>
        <p:txBody>
          <a:bodyPr>
            <a:normAutofit/>
          </a:bodyPr>
          <a:lstStyle/>
          <a:p>
            <a:pPr algn="r">
              <a:lnSpc>
                <a:spcPct val="100000"/>
              </a:lnSpc>
              <a:spcBef>
                <a:spcPts val="0"/>
              </a:spcBef>
              <a:defRPr/>
            </a:pPr>
            <a:r>
              <a:rPr lang="en-US" sz="2000" dirty="0">
                <a:hlinkClick r:id="rId10"/>
              </a:rPr>
              <a:t>https://www.gbif.org/resource/search?contentType=literature&amp;year=2017,2017&amp;peerReview=</a:t>
            </a:r>
            <a:r>
              <a:rPr lang="en-US" sz="2000" dirty="0" smtClean="0">
                <a:hlinkClick r:id="rId10"/>
              </a:rPr>
              <a:t>true</a:t>
            </a:r>
            <a:r>
              <a:rPr lang="en-US" sz="2000" dirty="0" smtClean="0"/>
              <a:t> </a:t>
            </a:r>
            <a:endParaRPr lang="en-US" sz="2000" dirty="0"/>
          </a:p>
        </p:txBody>
      </p:sp>
    </p:spTree>
    <p:extLst>
      <p:ext uri="{BB962C8B-B14F-4D97-AF65-F5344CB8AC3E}">
        <p14:creationId xmlns:p14="http://schemas.microsoft.com/office/powerpoint/2010/main" val="2318433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1951" y="538952"/>
            <a:ext cx="3941435" cy="1612223"/>
          </a:xfrm>
        </p:spPr>
        <p:txBody>
          <a:bodyPr>
            <a:normAutofit/>
          </a:bodyPr>
          <a:lstStyle/>
          <a:p>
            <a:r>
              <a:rPr lang="en-US" b="1" dirty="0"/>
              <a:t>Featured </a:t>
            </a:r>
            <a:r>
              <a:rPr lang="en-US" b="1" dirty="0" smtClean="0"/>
              <a:t>research</a:t>
            </a:r>
            <a:br>
              <a:rPr lang="en-US" b="1" dirty="0" smtClean="0"/>
            </a:br>
            <a:r>
              <a:rPr lang="en-US" dirty="0" smtClean="0"/>
              <a:t>From Norway 2017</a:t>
            </a:r>
            <a:endParaRPr lang="en-US" sz="2300" i="1" dirty="0">
              <a:solidFill>
                <a:srgbClr val="FDB002"/>
              </a:solidFill>
              <a:latin typeface="Arial Narrow"/>
              <a:cs typeface="Arial Narrow"/>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101719618"/>
              </p:ext>
            </p:extLst>
          </p:nvPr>
        </p:nvGraphicFramePr>
        <p:xfrm>
          <a:off x="4603666" y="315344"/>
          <a:ext cx="5770454" cy="6607406"/>
        </p:xfrm>
        <a:graphic>
          <a:graphicData uri="http://schemas.openxmlformats.org/drawingml/2006/table">
            <a:tbl>
              <a:tblPr firstRow="1" bandRow="1">
                <a:tableStyleId>{2D5ABB26-0587-4C30-8999-92F81FD0307C}</a:tableStyleId>
              </a:tblPr>
              <a:tblGrid>
                <a:gridCol w="5770454"/>
              </a:tblGrid>
              <a:tr h="1143496">
                <a:tc>
                  <a:txBody>
                    <a:bodyPr/>
                    <a:lstStyle/>
                    <a:p>
                      <a:pPr marL="177800" indent="-177800">
                        <a:spcBef>
                          <a:spcPts val="1200"/>
                        </a:spcBef>
                        <a:spcAft>
                          <a:spcPts val="0"/>
                        </a:spcAft>
                      </a:pPr>
                      <a:r>
                        <a:rPr lang="en-US" sz="1300" dirty="0" err="1" smtClean="0">
                          <a:latin typeface="Arial Narrow"/>
                          <a:cs typeface="Arial Narrow"/>
                        </a:rPr>
                        <a:t>Wiklund</a:t>
                      </a:r>
                      <a:r>
                        <a:rPr lang="en-US" sz="1300" dirty="0" smtClean="0">
                          <a:latin typeface="Arial Narrow"/>
                          <a:cs typeface="Arial Narrow"/>
                        </a:rPr>
                        <a:t> H, Taylor JD, </a:t>
                      </a:r>
                      <a:r>
                        <a:rPr lang="en-US" sz="1300" b="1" dirty="0" smtClean="0">
                          <a:solidFill>
                            <a:srgbClr val="008000"/>
                          </a:solidFill>
                          <a:latin typeface="Arial Narrow"/>
                          <a:cs typeface="Arial Narrow"/>
                        </a:rPr>
                        <a:t>Dahlgren TG</a:t>
                      </a:r>
                      <a:r>
                        <a:rPr lang="en-US" sz="1300" dirty="0" smtClean="0">
                          <a:latin typeface="Arial Narrow"/>
                          <a:cs typeface="Arial Narrow"/>
                        </a:rPr>
                        <a:t>, </a:t>
                      </a:r>
                      <a:r>
                        <a:rPr lang="en-US" sz="1300" b="1" dirty="0" err="1" smtClean="0">
                          <a:solidFill>
                            <a:srgbClr val="008000"/>
                          </a:solidFill>
                          <a:latin typeface="Arial Narrow"/>
                          <a:cs typeface="Arial Narrow"/>
                        </a:rPr>
                        <a:t>Todt</a:t>
                      </a:r>
                      <a:r>
                        <a:rPr lang="en-US" sz="1300" b="1" dirty="0" smtClean="0">
                          <a:solidFill>
                            <a:srgbClr val="008000"/>
                          </a:solidFill>
                          <a:latin typeface="Arial Narrow"/>
                          <a:cs typeface="Arial Narrow"/>
                        </a:rPr>
                        <a:t> C</a:t>
                      </a:r>
                      <a:r>
                        <a:rPr lang="en-US" sz="1300" dirty="0" smtClean="0">
                          <a:latin typeface="Arial Narrow"/>
                          <a:cs typeface="Arial Narrow"/>
                        </a:rPr>
                        <a:t>, </a:t>
                      </a:r>
                      <a:r>
                        <a:rPr lang="en-US" sz="1300" dirty="0" err="1" smtClean="0">
                          <a:latin typeface="Arial Narrow"/>
                          <a:cs typeface="Arial Narrow"/>
                        </a:rPr>
                        <a:t>Ikebe</a:t>
                      </a:r>
                      <a:r>
                        <a:rPr lang="en-US" sz="1300" dirty="0" smtClean="0">
                          <a:latin typeface="Arial Narrow"/>
                          <a:cs typeface="Arial Narrow"/>
                        </a:rPr>
                        <a:t> C, </a:t>
                      </a:r>
                      <a:r>
                        <a:rPr lang="en-US" sz="1300" dirty="0" err="1" smtClean="0">
                          <a:latin typeface="Arial Narrow"/>
                          <a:cs typeface="Arial Narrow"/>
                        </a:rPr>
                        <a:t>Rabone</a:t>
                      </a:r>
                      <a:r>
                        <a:rPr lang="en-US" sz="1300" dirty="0" smtClean="0">
                          <a:latin typeface="Arial Narrow"/>
                          <a:cs typeface="Arial Narrow"/>
                        </a:rPr>
                        <a:t> M, Glover AG (2017) Abyssal fauna of the UK-1 </a:t>
                      </a:r>
                      <a:r>
                        <a:rPr lang="en-US" sz="1300" dirty="0" err="1" smtClean="0">
                          <a:latin typeface="Arial Narrow"/>
                          <a:cs typeface="Arial Narrow"/>
                        </a:rPr>
                        <a:t>polymetallic</a:t>
                      </a:r>
                      <a:r>
                        <a:rPr lang="en-US" sz="1300" dirty="0" smtClean="0">
                          <a:latin typeface="Arial Narrow"/>
                          <a:cs typeface="Arial Narrow"/>
                        </a:rPr>
                        <a:t> nodule exploration area, Clarion-</a:t>
                      </a:r>
                      <a:r>
                        <a:rPr lang="en-US" sz="1300" dirty="0" err="1" smtClean="0">
                          <a:latin typeface="Arial Narrow"/>
                          <a:cs typeface="Arial Narrow"/>
                        </a:rPr>
                        <a:t>Clipperton</a:t>
                      </a:r>
                      <a:r>
                        <a:rPr lang="en-US" sz="1300" dirty="0" smtClean="0">
                          <a:latin typeface="Arial Narrow"/>
                          <a:cs typeface="Arial Narrow"/>
                        </a:rPr>
                        <a:t> Zone, central Pacific Ocean: Mollusca. </a:t>
                      </a:r>
                      <a:r>
                        <a:rPr lang="en-US" sz="1300" i="1" dirty="0" smtClean="0">
                          <a:latin typeface="Arial Narrow"/>
                          <a:cs typeface="Arial Narrow"/>
                        </a:rPr>
                        <a:t>ZooKeys</a:t>
                      </a:r>
                      <a:r>
                        <a:rPr lang="en-US" sz="1300" dirty="0" smtClean="0">
                          <a:latin typeface="Arial Narrow"/>
                          <a:cs typeface="Arial Narrow"/>
                        </a:rPr>
                        <a:t> 707: 1-46. </a:t>
                      </a:r>
                      <a:r>
                        <a:rPr lang="en-US" sz="1300" dirty="0" smtClean="0">
                          <a:latin typeface="Arial Narrow"/>
                          <a:cs typeface="Arial Narrow"/>
                          <a:hlinkClick r:id="rId3"/>
                        </a:rPr>
                        <a:t>https://doi.org/10.3897/zookeys.707.13042</a:t>
                      </a:r>
                      <a:r>
                        <a:rPr lang="en-US" sz="1300" dirty="0" smtClean="0">
                          <a:latin typeface="Arial Narrow"/>
                          <a:cs typeface="Arial Narrow"/>
                        </a:rPr>
                        <a:t> Author</a:t>
                      </a:r>
                      <a:r>
                        <a:rPr lang="en-US" sz="1300" baseline="0" dirty="0" smtClean="0">
                          <a:latin typeface="Arial Narrow"/>
                          <a:cs typeface="Arial Narrow"/>
                        </a:rPr>
                        <a:t> countries: United Kingdom, </a:t>
                      </a:r>
                      <a:r>
                        <a:rPr lang="en-US" sz="1300" b="1" baseline="0" dirty="0" smtClean="0">
                          <a:solidFill>
                            <a:srgbClr val="008000"/>
                          </a:solidFill>
                          <a:latin typeface="Arial Narrow"/>
                          <a:cs typeface="Arial Narrow"/>
                        </a:rPr>
                        <a:t>Norway</a:t>
                      </a:r>
                      <a:r>
                        <a:rPr lang="en-US" sz="1300" baseline="0" dirty="0" smtClean="0">
                          <a:latin typeface="Arial Narrow"/>
                          <a:cs typeface="Arial Narrow"/>
                        </a:rPr>
                        <a:t>, Sweden</a:t>
                      </a:r>
                      <a:endParaRPr lang="en-US" sz="1300" dirty="0">
                        <a:latin typeface="Arial Narrow"/>
                        <a:cs typeface="Arial Narrow"/>
                      </a:endParaRPr>
                    </a:p>
                  </a:txBody>
                  <a:tcPr marL="84163" marR="126244" marT="79400" marB="79400">
                    <a:solidFill>
                      <a:srgbClr val="D9D9D9"/>
                    </a:solidFill>
                  </a:tcPr>
                </a:tc>
              </a:tr>
              <a:tr h="843156">
                <a:tc>
                  <a:txBody>
                    <a:bodyPr/>
                    <a:lstStyle/>
                    <a:p>
                      <a:pPr marL="177800" indent="-177800">
                        <a:spcBef>
                          <a:spcPts val="1200"/>
                        </a:spcBef>
                        <a:spcAft>
                          <a:spcPts val="1200"/>
                        </a:spcAft>
                      </a:pPr>
                      <a:r>
                        <a:rPr lang="en-US" sz="1300" b="1" dirty="0" smtClean="0">
                          <a:solidFill>
                            <a:srgbClr val="008000"/>
                          </a:solidFill>
                          <a:latin typeface="Arial Narrow"/>
                          <a:cs typeface="Arial Narrow"/>
                        </a:rPr>
                        <a:t>Speed J.D.M., Austrheim G</a:t>
                      </a:r>
                      <a:r>
                        <a:rPr lang="en-US" sz="1300" dirty="0" smtClean="0">
                          <a:latin typeface="Arial Narrow"/>
                          <a:cs typeface="Arial Narrow"/>
                        </a:rPr>
                        <a:t>. (2017) The importance of herbivore density and management as determinants of the distribution of rare plant species. </a:t>
                      </a:r>
                      <a:r>
                        <a:rPr lang="en-US" sz="1300" i="1" dirty="0" smtClean="0">
                          <a:latin typeface="Arial Narrow"/>
                          <a:cs typeface="Arial Narrow"/>
                        </a:rPr>
                        <a:t>Biological Conservation </a:t>
                      </a:r>
                      <a:r>
                        <a:rPr lang="en-US" sz="1300" dirty="0" smtClean="0">
                          <a:latin typeface="Arial Narrow"/>
                          <a:cs typeface="Arial Narrow"/>
                        </a:rPr>
                        <a:t>205: 77–84. </a:t>
                      </a:r>
                      <a:r>
                        <a:rPr lang="en-US" sz="1300" dirty="0" smtClean="0">
                          <a:latin typeface="Arial Narrow"/>
                          <a:cs typeface="Arial Narrow"/>
                          <a:hlinkClick r:id="rId4"/>
                        </a:rPr>
                        <a:t>doi:10.1016/j.biocon.2016.11.030 </a:t>
                      </a:r>
                      <a:r>
                        <a:rPr lang="en-US" sz="1300" dirty="0" smtClean="0">
                          <a:latin typeface="Arial Narrow"/>
                          <a:cs typeface="Arial Narrow"/>
                        </a:rPr>
                        <a:t>Author country: </a:t>
                      </a:r>
                      <a:r>
                        <a:rPr lang="en-US" sz="1300" b="1" dirty="0" smtClean="0">
                          <a:solidFill>
                            <a:srgbClr val="008000"/>
                          </a:solidFill>
                          <a:latin typeface="Arial Narrow"/>
                          <a:cs typeface="Arial Narrow"/>
                        </a:rPr>
                        <a:t>Norway</a:t>
                      </a:r>
                      <a:endParaRPr lang="en-US" sz="1300" b="1" dirty="0">
                        <a:solidFill>
                          <a:srgbClr val="008000"/>
                        </a:solidFill>
                        <a:latin typeface="Arial Narrow"/>
                        <a:cs typeface="Arial Narrow"/>
                      </a:endParaRPr>
                    </a:p>
                  </a:txBody>
                  <a:tcPr marL="84163" marR="126244" marT="79400" marB="79400">
                    <a:solidFill>
                      <a:schemeClr val="bg1">
                        <a:lumMod val="95000"/>
                      </a:schemeClr>
                    </a:solidFill>
                  </a:tcPr>
                </a:tc>
              </a:tr>
              <a:tr h="1514276">
                <a:tc>
                  <a:txBody>
                    <a:bodyPr/>
                    <a:lstStyle/>
                    <a:p>
                      <a:pPr marL="177800" indent="-177800">
                        <a:spcBef>
                          <a:spcPts val="0"/>
                        </a:spcBef>
                        <a:spcAft>
                          <a:spcPts val="0"/>
                        </a:spcAft>
                      </a:pPr>
                      <a:r>
                        <a:rPr lang="en-US" sz="1300" b="1" dirty="0" smtClean="0">
                          <a:solidFill>
                            <a:srgbClr val="008000"/>
                          </a:solidFill>
                          <a:latin typeface="Arial Narrow"/>
                          <a:cs typeface="Arial Narrow"/>
                        </a:rPr>
                        <a:t>Andrew C</a:t>
                      </a:r>
                      <a:r>
                        <a:rPr lang="en-US" sz="1300" dirty="0" smtClean="0">
                          <a:latin typeface="Arial Narrow"/>
                          <a:cs typeface="Arial Narrow"/>
                        </a:rPr>
                        <a:t>, </a:t>
                      </a:r>
                      <a:r>
                        <a:rPr lang="en-US" sz="1300" b="1" dirty="0" err="1" smtClean="0">
                          <a:solidFill>
                            <a:srgbClr val="008000"/>
                          </a:solidFill>
                          <a:latin typeface="Arial Narrow"/>
                          <a:cs typeface="Arial Narrow"/>
                        </a:rPr>
                        <a:t>Heegaard</a:t>
                      </a:r>
                      <a:r>
                        <a:rPr lang="en-US" sz="1300" b="1" dirty="0" smtClean="0">
                          <a:solidFill>
                            <a:srgbClr val="008000"/>
                          </a:solidFill>
                          <a:latin typeface="Arial Narrow"/>
                          <a:cs typeface="Arial Narrow"/>
                        </a:rPr>
                        <a:t> E</a:t>
                      </a:r>
                      <a:r>
                        <a:rPr lang="en-US" sz="1300" dirty="0" smtClean="0">
                          <a:latin typeface="Arial Narrow"/>
                          <a:cs typeface="Arial Narrow"/>
                        </a:rPr>
                        <a:t>, Kirk PM, </a:t>
                      </a:r>
                      <a:r>
                        <a:rPr lang="en-US" sz="1300" dirty="0" err="1" smtClean="0">
                          <a:latin typeface="Arial Narrow"/>
                          <a:cs typeface="Arial Narrow"/>
                        </a:rPr>
                        <a:t>Bässler</a:t>
                      </a:r>
                      <a:r>
                        <a:rPr lang="en-US" sz="1300" dirty="0" smtClean="0">
                          <a:latin typeface="Arial Narrow"/>
                          <a:cs typeface="Arial Narrow"/>
                        </a:rPr>
                        <a:t> C, </a:t>
                      </a:r>
                      <a:r>
                        <a:rPr lang="en-US" sz="1300" dirty="0" err="1" smtClean="0">
                          <a:latin typeface="Arial Narrow"/>
                          <a:cs typeface="Arial Narrow"/>
                        </a:rPr>
                        <a:t>Heilmann</a:t>
                      </a:r>
                      <a:r>
                        <a:rPr lang="en-US" sz="1300" dirty="0" smtClean="0">
                          <a:latin typeface="Arial Narrow"/>
                          <a:cs typeface="Arial Narrow"/>
                        </a:rPr>
                        <a:t>-Clausen J, </a:t>
                      </a:r>
                      <a:r>
                        <a:rPr lang="en-US" sz="1300" dirty="0" err="1" smtClean="0">
                          <a:latin typeface="Arial Narrow"/>
                          <a:cs typeface="Arial Narrow"/>
                        </a:rPr>
                        <a:t>Krisai-Greilhuber</a:t>
                      </a:r>
                      <a:r>
                        <a:rPr lang="en-US" sz="1300" dirty="0" smtClean="0">
                          <a:latin typeface="Arial Narrow"/>
                          <a:cs typeface="Arial Narrow"/>
                        </a:rPr>
                        <a:t> I, </a:t>
                      </a:r>
                      <a:r>
                        <a:rPr lang="en-US" sz="1300" dirty="0" err="1" smtClean="0">
                          <a:latin typeface="Arial Narrow"/>
                          <a:cs typeface="Arial Narrow"/>
                        </a:rPr>
                        <a:t>Kuyper</a:t>
                      </a:r>
                      <a:r>
                        <a:rPr lang="en-US" sz="1300" dirty="0" smtClean="0">
                          <a:latin typeface="Arial Narrow"/>
                          <a:cs typeface="Arial Narrow"/>
                        </a:rPr>
                        <a:t> TW, </a:t>
                      </a:r>
                      <a:r>
                        <a:rPr lang="en-US" sz="1300" dirty="0" err="1" smtClean="0">
                          <a:latin typeface="Arial Narrow"/>
                          <a:cs typeface="Arial Narrow"/>
                        </a:rPr>
                        <a:t>Senn-Irlet</a:t>
                      </a:r>
                      <a:r>
                        <a:rPr lang="en-US" sz="1300" dirty="0" smtClean="0">
                          <a:latin typeface="Arial Narrow"/>
                          <a:cs typeface="Arial Narrow"/>
                        </a:rPr>
                        <a:t> B, </a:t>
                      </a:r>
                      <a:r>
                        <a:rPr lang="en-US" sz="1300" dirty="0" err="1" smtClean="0">
                          <a:latin typeface="Arial Narrow"/>
                          <a:cs typeface="Arial Narrow"/>
                        </a:rPr>
                        <a:t>Büntgen</a:t>
                      </a:r>
                      <a:r>
                        <a:rPr lang="en-US" sz="1300" dirty="0" smtClean="0">
                          <a:latin typeface="Arial Narrow"/>
                          <a:cs typeface="Arial Narrow"/>
                        </a:rPr>
                        <a:t> U, </a:t>
                      </a:r>
                      <a:r>
                        <a:rPr lang="en-US" sz="1300" dirty="0" err="1" smtClean="0">
                          <a:latin typeface="Arial Narrow"/>
                          <a:cs typeface="Arial Narrow"/>
                        </a:rPr>
                        <a:t>Diez</a:t>
                      </a:r>
                      <a:r>
                        <a:rPr lang="en-US" sz="1300" dirty="0" smtClean="0">
                          <a:latin typeface="Arial Narrow"/>
                          <a:cs typeface="Arial Narrow"/>
                        </a:rPr>
                        <a:t> J, </a:t>
                      </a:r>
                      <a:r>
                        <a:rPr lang="en-US" sz="1300" dirty="0" err="1" smtClean="0">
                          <a:latin typeface="Arial Narrow"/>
                          <a:cs typeface="Arial Narrow"/>
                        </a:rPr>
                        <a:t>Egli</a:t>
                      </a:r>
                      <a:r>
                        <a:rPr lang="en-US" sz="1300" dirty="0" smtClean="0">
                          <a:latin typeface="Arial Narrow"/>
                          <a:cs typeface="Arial Narrow"/>
                        </a:rPr>
                        <a:t> S, </a:t>
                      </a:r>
                      <a:r>
                        <a:rPr lang="en-US" sz="1300" dirty="0" err="1" smtClean="0">
                          <a:latin typeface="Arial Narrow"/>
                          <a:cs typeface="Arial Narrow"/>
                        </a:rPr>
                        <a:t>Gange</a:t>
                      </a:r>
                      <a:r>
                        <a:rPr lang="en-US" sz="1300" dirty="0" smtClean="0">
                          <a:latin typeface="Arial Narrow"/>
                          <a:cs typeface="Arial Narrow"/>
                        </a:rPr>
                        <a:t> AC, </a:t>
                      </a:r>
                      <a:r>
                        <a:rPr lang="en-US" sz="1300" b="1" dirty="0" smtClean="0">
                          <a:solidFill>
                            <a:srgbClr val="008000"/>
                          </a:solidFill>
                          <a:latin typeface="Arial Narrow"/>
                          <a:cs typeface="Arial Narrow"/>
                        </a:rPr>
                        <a:t>Halvorsen R, </a:t>
                      </a:r>
                      <a:r>
                        <a:rPr lang="en-US" sz="1300" b="1" dirty="0" err="1" smtClean="0">
                          <a:solidFill>
                            <a:srgbClr val="008000"/>
                          </a:solidFill>
                          <a:latin typeface="Arial Narrow"/>
                          <a:cs typeface="Arial Narrow"/>
                        </a:rPr>
                        <a:t>Høiland</a:t>
                      </a:r>
                      <a:r>
                        <a:rPr lang="en-US" sz="1300" b="1" dirty="0" smtClean="0">
                          <a:solidFill>
                            <a:srgbClr val="008000"/>
                          </a:solidFill>
                          <a:latin typeface="Arial Narrow"/>
                          <a:cs typeface="Arial Narrow"/>
                        </a:rPr>
                        <a:t> K, </a:t>
                      </a:r>
                      <a:r>
                        <a:rPr lang="en-US" sz="1300" b="1" dirty="0" err="1" smtClean="0">
                          <a:solidFill>
                            <a:srgbClr val="008000"/>
                          </a:solidFill>
                          <a:latin typeface="Arial Narrow"/>
                          <a:cs typeface="Arial Narrow"/>
                        </a:rPr>
                        <a:t>Nordén</a:t>
                      </a:r>
                      <a:r>
                        <a:rPr lang="en-US" sz="1300" b="1" dirty="0" smtClean="0">
                          <a:solidFill>
                            <a:srgbClr val="008000"/>
                          </a:solidFill>
                          <a:latin typeface="Arial Narrow"/>
                          <a:cs typeface="Arial Narrow"/>
                        </a:rPr>
                        <a:t> J, </a:t>
                      </a:r>
                      <a:r>
                        <a:rPr lang="en-US" sz="1300" b="1" dirty="0" err="1" smtClean="0">
                          <a:solidFill>
                            <a:srgbClr val="008000"/>
                          </a:solidFill>
                          <a:latin typeface="Arial Narrow"/>
                          <a:cs typeface="Arial Narrow"/>
                        </a:rPr>
                        <a:t>Rustøen</a:t>
                      </a:r>
                      <a:r>
                        <a:rPr lang="en-US" sz="1300" b="1" dirty="0" smtClean="0">
                          <a:solidFill>
                            <a:srgbClr val="008000"/>
                          </a:solidFill>
                          <a:latin typeface="Arial Narrow"/>
                          <a:cs typeface="Arial Narrow"/>
                        </a:rPr>
                        <a:t> F</a:t>
                      </a:r>
                      <a:r>
                        <a:rPr lang="en-US" sz="1300" dirty="0" smtClean="0">
                          <a:latin typeface="Arial Narrow"/>
                          <a:cs typeface="Arial Narrow"/>
                        </a:rPr>
                        <a:t>, </a:t>
                      </a:r>
                      <a:r>
                        <a:rPr lang="en-US" sz="1300" dirty="0" err="1" smtClean="0">
                          <a:latin typeface="Arial Narrow"/>
                          <a:cs typeface="Arial Narrow"/>
                        </a:rPr>
                        <a:t>Boddy</a:t>
                      </a:r>
                      <a:r>
                        <a:rPr lang="en-US" sz="1300" dirty="0" smtClean="0">
                          <a:latin typeface="Arial Narrow"/>
                          <a:cs typeface="Arial Narrow"/>
                        </a:rPr>
                        <a:t> L and </a:t>
                      </a:r>
                      <a:r>
                        <a:rPr lang="en-US" sz="1300" b="1" dirty="0" smtClean="0">
                          <a:solidFill>
                            <a:srgbClr val="008000"/>
                          </a:solidFill>
                          <a:latin typeface="Arial Narrow"/>
                          <a:cs typeface="Arial Narrow"/>
                        </a:rPr>
                        <a:t>Kauserud H</a:t>
                      </a:r>
                      <a:r>
                        <a:rPr lang="en-US" sz="1300" dirty="0" smtClean="0">
                          <a:latin typeface="Arial Narrow"/>
                          <a:cs typeface="Arial Narrow"/>
                        </a:rPr>
                        <a:t> (2017) Big data integration: Pan-European fungal species observations’ assembly for addressing </a:t>
                      </a:r>
                      <a:r>
                        <a:rPr lang="en-US" sz="1300" i="1" dirty="0" smtClean="0">
                          <a:latin typeface="Arial Narrow"/>
                          <a:cs typeface="Arial Narrow"/>
                        </a:rPr>
                        <a:t>contemporary questions in ecology and global change biology. </a:t>
                      </a:r>
                      <a:r>
                        <a:rPr lang="en-US" sz="1300" dirty="0" smtClean="0">
                          <a:latin typeface="Arial Narrow"/>
                          <a:cs typeface="Arial Narrow"/>
                        </a:rPr>
                        <a:t>Fungal Biology Reviews. Elsevier BV 31(2): 88–98. Available at: </a:t>
                      </a:r>
                      <a:r>
                        <a:rPr lang="en-US" sz="1300" dirty="0" smtClean="0">
                          <a:latin typeface="Arial Narrow"/>
                          <a:cs typeface="Arial Narrow"/>
                          <a:hlinkClick r:id="rId5"/>
                        </a:rPr>
                        <a:t>https://doi.org/10.1016/j.fbr.2017.01.001</a:t>
                      </a:r>
                      <a:r>
                        <a:rPr lang="en-US" sz="1300" dirty="0" smtClean="0">
                          <a:latin typeface="Arial Narrow"/>
                          <a:cs typeface="Arial Narrow"/>
                        </a:rPr>
                        <a:t>. Author countries: </a:t>
                      </a:r>
                      <a:r>
                        <a:rPr lang="en-US" sz="1300" b="1" dirty="0" smtClean="0">
                          <a:solidFill>
                            <a:srgbClr val="008000"/>
                          </a:solidFill>
                          <a:latin typeface="Arial Narrow"/>
                          <a:cs typeface="Arial Narrow"/>
                        </a:rPr>
                        <a:t>Norway</a:t>
                      </a:r>
                      <a:r>
                        <a:rPr lang="en-US" sz="1300" dirty="0" smtClean="0">
                          <a:solidFill>
                            <a:srgbClr val="008000"/>
                          </a:solidFill>
                          <a:latin typeface="Arial Narrow"/>
                          <a:cs typeface="Arial Narrow"/>
                        </a:rPr>
                        <a:t>, </a:t>
                      </a:r>
                      <a:r>
                        <a:rPr lang="en-US" sz="1300" dirty="0" smtClean="0">
                          <a:latin typeface="Arial Narrow"/>
                          <a:cs typeface="Arial Narrow"/>
                        </a:rPr>
                        <a:t>United Kingdom, Denmark, Switzerland, Austria, Netherlands, Germany, United States </a:t>
                      </a:r>
                      <a:endParaRPr lang="en-US" sz="1300" dirty="0">
                        <a:latin typeface="Arial Narrow"/>
                        <a:cs typeface="Arial Narrow"/>
                      </a:endParaRPr>
                    </a:p>
                  </a:txBody>
                  <a:tcPr marL="84163" marR="126244" marT="79400" marB="79400">
                    <a:solidFill>
                      <a:schemeClr val="bg1">
                        <a:lumMod val="85000"/>
                      </a:schemeClr>
                    </a:solidFill>
                  </a:tcPr>
                </a:tc>
              </a:tr>
              <a:tr h="945912">
                <a:tc>
                  <a:txBody>
                    <a:bodyPr/>
                    <a:lstStyle/>
                    <a:p>
                      <a:pPr marL="177800" indent="-177800">
                        <a:spcBef>
                          <a:spcPts val="1200"/>
                        </a:spcBef>
                        <a:spcAft>
                          <a:spcPts val="0"/>
                        </a:spcAft>
                      </a:pPr>
                      <a:r>
                        <a:rPr lang="en-US" sz="1300" b="1" dirty="0" smtClean="0">
                          <a:solidFill>
                            <a:srgbClr val="008000"/>
                          </a:solidFill>
                          <a:latin typeface="Arial Narrow"/>
                          <a:cs typeface="Arial Narrow"/>
                        </a:rPr>
                        <a:t>Sverdrup-</a:t>
                      </a:r>
                      <a:r>
                        <a:rPr lang="en-US" sz="1300" b="1" dirty="0" err="1" smtClean="0">
                          <a:solidFill>
                            <a:srgbClr val="008000"/>
                          </a:solidFill>
                          <a:latin typeface="Arial Narrow"/>
                          <a:cs typeface="Arial Narrow"/>
                        </a:rPr>
                        <a:t>Thygeson</a:t>
                      </a:r>
                      <a:r>
                        <a:rPr lang="en-US" sz="1300" b="1" dirty="0" smtClean="0">
                          <a:solidFill>
                            <a:srgbClr val="008000"/>
                          </a:solidFill>
                          <a:latin typeface="Arial Narrow"/>
                          <a:cs typeface="Arial Narrow"/>
                        </a:rPr>
                        <a:t> A, </a:t>
                      </a:r>
                      <a:r>
                        <a:rPr lang="en-US" sz="1300" b="1" dirty="0" err="1" smtClean="0">
                          <a:solidFill>
                            <a:srgbClr val="008000"/>
                          </a:solidFill>
                          <a:latin typeface="Arial Narrow"/>
                          <a:cs typeface="Arial Narrow"/>
                        </a:rPr>
                        <a:t>Skarpaas</a:t>
                      </a:r>
                      <a:r>
                        <a:rPr lang="en-US" sz="1300" b="1" dirty="0" smtClean="0">
                          <a:solidFill>
                            <a:srgbClr val="008000"/>
                          </a:solidFill>
                          <a:latin typeface="Arial Narrow"/>
                          <a:cs typeface="Arial Narrow"/>
                        </a:rPr>
                        <a:t> O, </a:t>
                      </a:r>
                      <a:r>
                        <a:rPr lang="en-US" sz="1300" b="1" dirty="0" err="1" smtClean="0">
                          <a:solidFill>
                            <a:srgbClr val="008000"/>
                          </a:solidFill>
                          <a:latin typeface="Arial Narrow"/>
                          <a:cs typeface="Arial Narrow"/>
                        </a:rPr>
                        <a:t>Blumentrath</a:t>
                      </a:r>
                      <a:r>
                        <a:rPr lang="en-US" sz="1300" b="1" dirty="0" smtClean="0">
                          <a:solidFill>
                            <a:srgbClr val="008000"/>
                          </a:solidFill>
                          <a:latin typeface="Arial Narrow"/>
                          <a:cs typeface="Arial Narrow"/>
                        </a:rPr>
                        <a:t> S, Birkemoe T, </a:t>
                      </a:r>
                      <a:r>
                        <a:rPr lang="en-US" sz="1300" b="1" dirty="0" err="1" smtClean="0">
                          <a:solidFill>
                            <a:srgbClr val="008000"/>
                          </a:solidFill>
                          <a:latin typeface="Arial Narrow"/>
                          <a:cs typeface="Arial Narrow"/>
                        </a:rPr>
                        <a:t>Evju</a:t>
                      </a:r>
                      <a:r>
                        <a:rPr lang="en-US" sz="1300" b="1" dirty="0" smtClean="0">
                          <a:solidFill>
                            <a:srgbClr val="008000"/>
                          </a:solidFill>
                          <a:latin typeface="Arial Narrow"/>
                          <a:cs typeface="Arial Narrow"/>
                        </a:rPr>
                        <a:t> M </a:t>
                      </a:r>
                      <a:r>
                        <a:rPr lang="en-US" sz="1300" dirty="0" smtClean="0">
                          <a:latin typeface="Arial Narrow"/>
                          <a:cs typeface="Arial Narrow"/>
                        </a:rPr>
                        <a:t>(2017) Habitat connectivity affects specialist species richness more than generalists in veteran trees. Forest Ecology and Management 403: 96-102 </a:t>
                      </a:r>
                      <a:r>
                        <a:rPr lang="en-US" sz="1300" dirty="0" smtClean="0">
                          <a:latin typeface="Arial Narrow"/>
                          <a:cs typeface="Arial Narrow"/>
                          <a:hlinkClick r:id="rId6"/>
                        </a:rPr>
                        <a:t>https://doi.org/10.1016/j.foreco.2017.08.003</a:t>
                      </a:r>
                      <a:r>
                        <a:rPr lang="en-US" sz="1300" dirty="0" smtClean="0">
                          <a:latin typeface="Arial Narrow"/>
                          <a:cs typeface="Arial Narrow"/>
                        </a:rPr>
                        <a:t> Author countries: </a:t>
                      </a:r>
                      <a:r>
                        <a:rPr lang="en-US" sz="1300" b="1" dirty="0" smtClean="0">
                          <a:solidFill>
                            <a:srgbClr val="008000"/>
                          </a:solidFill>
                          <a:latin typeface="Arial Narrow"/>
                          <a:cs typeface="Arial Narrow"/>
                        </a:rPr>
                        <a:t>Norway</a:t>
                      </a:r>
                      <a:endParaRPr lang="en-US" sz="1300" b="1" dirty="0">
                        <a:solidFill>
                          <a:srgbClr val="008000"/>
                        </a:solidFill>
                        <a:latin typeface="Arial Narrow"/>
                        <a:cs typeface="Arial Narrow"/>
                      </a:endParaRPr>
                    </a:p>
                  </a:txBody>
                  <a:tcPr marL="84163" marR="126244" marT="79400" marB="79400">
                    <a:solidFill>
                      <a:schemeClr val="bg1">
                        <a:lumMod val="95000"/>
                      </a:schemeClr>
                    </a:solidFill>
                  </a:tcPr>
                </a:tc>
              </a:tr>
              <a:tr h="782755">
                <a:tc>
                  <a:txBody>
                    <a:bodyPr/>
                    <a:lstStyle/>
                    <a:p>
                      <a:pPr marL="177800" indent="-177800">
                        <a:spcBef>
                          <a:spcPts val="1200"/>
                        </a:spcBef>
                        <a:spcAft>
                          <a:spcPts val="1200"/>
                        </a:spcAft>
                      </a:pPr>
                      <a:r>
                        <a:rPr lang="en-US" sz="1300" b="1" dirty="0" err="1" smtClean="0">
                          <a:solidFill>
                            <a:srgbClr val="008000"/>
                          </a:solidFill>
                          <a:latin typeface="Arial Narrow"/>
                          <a:cs typeface="Arial Narrow"/>
                        </a:rPr>
                        <a:t>Tingstad</a:t>
                      </a:r>
                      <a:r>
                        <a:rPr lang="en-US" sz="1300" b="1" dirty="0" smtClean="0">
                          <a:solidFill>
                            <a:srgbClr val="008000"/>
                          </a:solidFill>
                          <a:latin typeface="Arial Narrow"/>
                          <a:cs typeface="Arial Narrow"/>
                        </a:rPr>
                        <a:t> L, </a:t>
                      </a:r>
                      <a:r>
                        <a:rPr lang="en-US" sz="1300" b="1" dirty="0" err="1" smtClean="0">
                          <a:solidFill>
                            <a:srgbClr val="008000"/>
                          </a:solidFill>
                          <a:latin typeface="Arial Narrow"/>
                          <a:cs typeface="Arial Narrow"/>
                        </a:rPr>
                        <a:t>Gjerde</a:t>
                      </a:r>
                      <a:r>
                        <a:rPr lang="en-US" sz="1300" b="1" dirty="0" smtClean="0">
                          <a:solidFill>
                            <a:srgbClr val="008000"/>
                          </a:solidFill>
                          <a:latin typeface="Arial Narrow"/>
                          <a:cs typeface="Arial Narrow"/>
                        </a:rPr>
                        <a:t> I</a:t>
                      </a:r>
                      <a:r>
                        <a:rPr lang="en-US" sz="1300" dirty="0" smtClean="0">
                          <a:latin typeface="Arial Narrow"/>
                          <a:cs typeface="Arial Narrow"/>
                        </a:rPr>
                        <a:t>, Dahlberg A, </a:t>
                      </a:r>
                      <a:r>
                        <a:rPr lang="en-US" sz="1300" b="1" dirty="0" smtClean="0">
                          <a:solidFill>
                            <a:srgbClr val="008000"/>
                          </a:solidFill>
                          <a:latin typeface="Arial Narrow"/>
                          <a:cs typeface="Arial Narrow"/>
                        </a:rPr>
                        <a:t>Grytnes JA</a:t>
                      </a:r>
                      <a:r>
                        <a:rPr lang="en-US" sz="1300" dirty="0" smtClean="0">
                          <a:latin typeface="Arial Narrow"/>
                          <a:cs typeface="Arial Narrow"/>
                        </a:rPr>
                        <a:t> (2017) The influence of spatial scales on Red List composition: Forest species in Fennoscandia. Global Ecology and Conservation 11: 247-297 </a:t>
                      </a:r>
                      <a:r>
                        <a:rPr lang="en-US" sz="1300" dirty="0" smtClean="0">
                          <a:latin typeface="Arial Narrow"/>
                          <a:cs typeface="Arial Narrow"/>
                          <a:hlinkClick r:id="rId7"/>
                        </a:rPr>
                        <a:t>https://doi.org/10.1016/j.gecco.2017.07.005</a:t>
                      </a:r>
                      <a:r>
                        <a:rPr lang="en-US" sz="1300" dirty="0" smtClean="0">
                          <a:latin typeface="Arial Narrow"/>
                          <a:cs typeface="Arial Narrow"/>
                        </a:rPr>
                        <a:t> Author countries: </a:t>
                      </a:r>
                      <a:r>
                        <a:rPr lang="en-US" sz="1300" b="1" dirty="0" smtClean="0">
                          <a:solidFill>
                            <a:srgbClr val="008000"/>
                          </a:solidFill>
                          <a:latin typeface="Arial Narrow"/>
                          <a:cs typeface="Arial Narrow"/>
                        </a:rPr>
                        <a:t>Norway</a:t>
                      </a:r>
                      <a:r>
                        <a:rPr lang="en-US" sz="1300" dirty="0" smtClean="0">
                          <a:latin typeface="Arial Narrow"/>
                          <a:cs typeface="Arial Narrow"/>
                        </a:rPr>
                        <a:t>, Sweden</a:t>
                      </a:r>
                      <a:endParaRPr lang="en-US" sz="1300" dirty="0">
                        <a:latin typeface="Arial Narrow"/>
                        <a:cs typeface="Arial Narrow"/>
                      </a:endParaRPr>
                    </a:p>
                  </a:txBody>
                  <a:tcPr marL="84163" marR="126244" marT="79400" marB="79400">
                    <a:solidFill>
                      <a:srgbClr val="D9D9D9"/>
                    </a:solidFill>
                  </a:tcPr>
                </a:tc>
              </a:tr>
              <a:tr h="1341080">
                <a:tc>
                  <a:txBody>
                    <a:bodyPr/>
                    <a:lstStyle/>
                    <a:p>
                      <a:pPr marL="177800" indent="-177800">
                        <a:spcBef>
                          <a:spcPts val="1200"/>
                        </a:spcBef>
                        <a:spcAft>
                          <a:spcPts val="1200"/>
                        </a:spcAft>
                      </a:pPr>
                      <a:r>
                        <a:rPr lang="en-US" sz="1300" dirty="0" err="1" smtClean="0">
                          <a:latin typeface="Arial Narrow"/>
                          <a:cs typeface="Arial Narrow"/>
                        </a:rPr>
                        <a:t>Domisch</a:t>
                      </a:r>
                      <a:r>
                        <a:rPr lang="en-US" sz="1300" dirty="0" smtClean="0">
                          <a:latin typeface="Arial Narrow"/>
                          <a:cs typeface="Arial Narrow"/>
                        </a:rPr>
                        <a:t> S, </a:t>
                      </a:r>
                      <a:r>
                        <a:rPr lang="en-US" sz="1300" dirty="0" err="1" smtClean="0">
                          <a:latin typeface="Arial Narrow"/>
                          <a:cs typeface="Arial Narrow"/>
                        </a:rPr>
                        <a:t>Portmann</a:t>
                      </a:r>
                      <a:r>
                        <a:rPr lang="en-US" sz="1300" dirty="0" smtClean="0">
                          <a:latin typeface="Arial Narrow"/>
                          <a:cs typeface="Arial Narrow"/>
                        </a:rPr>
                        <a:t> F, </a:t>
                      </a:r>
                      <a:r>
                        <a:rPr lang="en-US" sz="1300" dirty="0" err="1" smtClean="0">
                          <a:latin typeface="Arial Narrow"/>
                          <a:cs typeface="Arial Narrow"/>
                        </a:rPr>
                        <a:t>Kuemmerlen</a:t>
                      </a:r>
                      <a:r>
                        <a:rPr lang="en-US" sz="1300" dirty="0" smtClean="0">
                          <a:latin typeface="Arial Narrow"/>
                          <a:cs typeface="Arial Narrow"/>
                        </a:rPr>
                        <a:t> M, </a:t>
                      </a:r>
                      <a:r>
                        <a:rPr lang="en-US" sz="1300" b="1" dirty="0" smtClean="0">
                          <a:solidFill>
                            <a:srgbClr val="008000"/>
                          </a:solidFill>
                          <a:latin typeface="Arial Narrow"/>
                          <a:cs typeface="Arial Narrow"/>
                        </a:rPr>
                        <a:t>O’Hara R</a:t>
                      </a:r>
                      <a:r>
                        <a:rPr lang="en-US" sz="1300" dirty="0" smtClean="0">
                          <a:latin typeface="Arial Narrow"/>
                          <a:cs typeface="Arial Narrow"/>
                        </a:rPr>
                        <a:t>, Johnson R, Davy-</a:t>
                      </a:r>
                      <a:r>
                        <a:rPr lang="en-US" sz="1300" dirty="0" err="1" smtClean="0">
                          <a:latin typeface="Arial Narrow"/>
                          <a:cs typeface="Arial Narrow"/>
                        </a:rPr>
                        <a:t>Bowker</a:t>
                      </a:r>
                      <a:r>
                        <a:rPr lang="en-US" sz="1300" dirty="0" smtClean="0">
                          <a:latin typeface="Arial Narrow"/>
                          <a:cs typeface="Arial Narrow"/>
                        </a:rPr>
                        <a:t> J, </a:t>
                      </a:r>
                      <a:r>
                        <a:rPr lang="en-US" sz="1300" b="1" dirty="0" err="1" smtClean="0">
                          <a:solidFill>
                            <a:srgbClr val="008000"/>
                          </a:solidFill>
                          <a:latin typeface="Arial Narrow"/>
                          <a:cs typeface="Arial Narrow"/>
                        </a:rPr>
                        <a:t>Bækken</a:t>
                      </a:r>
                      <a:r>
                        <a:rPr lang="en-US" sz="1300" b="1" dirty="0" smtClean="0">
                          <a:solidFill>
                            <a:srgbClr val="008000"/>
                          </a:solidFill>
                          <a:latin typeface="Arial Narrow"/>
                          <a:cs typeface="Arial Narrow"/>
                        </a:rPr>
                        <a:t> T</a:t>
                      </a:r>
                      <a:r>
                        <a:rPr lang="en-US" sz="1300" dirty="0" smtClean="0">
                          <a:latin typeface="Arial Narrow"/>
                          <a:cs typeface="Arial Narrow"/>
                        </a:rPr>
                        <a:t> </a:t>
                      </a:r>
                      <a:r>
                        <a:rPr lang="en-US" sz="1300" i="1" dirty="0" smtClean="0">
                          <a:latin typeface="Arial Narrow"/>
                          <a:cs typeface="Arial Narrow"/>
                        </a:rPr>
                        <a:t>et al</a:t>
                      </a:r>
                      <a:r>
                        <a:rPr lang="en-US" sz="1300" dirty="0" smtClean="0">
                          <a:latin typeface="Arial Narrow"/>
                          <a:cs typeface="Arial Narrow"/>
                        </a:rPr>
                        <a:t>. (2017) Using </a:t>
                      </a:r>
                      <a:r>
                        <a:rPr lang="en-US" sz="1300" dirty="0" err="1" smtClean="0">
                          <a:latin typeface="Arial Narrow"/>
                          <a:cs typeface="Arial Narrow"/>
                        </a:rPr>
                        <a:t>streamflow</a:t>
                      </a:r>
                      <a:r>
                        <a:rPr lang="en-US" sz="1300" dirty="0" smtClean="0">
                          <a:latin typeface="Arial Narrow"/>
                          <a:cs typeface="Arial Narrow"/>
                        </a:rPr>
                        <a:t> observations to estimate the impact of hydrological regimes and anthropogenic water use on European stream </a:t>
                      </a:r>
                      <a:r>
                        <a:rPr lang="en-US" sz="1300" dirty="0" err="1" smtClean="0">
                          <a:latin typeface="Arial Narrow"/>
                          <a:cs typeface="Arial Narrow"/>
                        </a:rPr>
                        <a:t>macroinvertebrate</a:t>
                      </a:r>
                      <a:r>
                        <a:rPr lang="en-US" sz="1300" dirty="0" smtClean="0">
                          <a:latin typeface="Arial Narrow"/>
                          <a:cs typeface="Arial Narrow"/>
                        </a:rPr>
                        <a:t> occurrences. </a:t>
                      </a:r>
                      <a:r>
                        <a:rPr lang="en-US" sz="1300" dirty="0" err="1" smtClean="0">
                          <a:latin typeface="Arial Narrow"/>
                          <a:cs typeface="Arial Narrow"/>
                        </a:rPr>
                        <a:t>Ecohydrology</a:t>
                      </a:r>
                      <a:r>
                        <a:rPr lang="en-US" sz="1300" dirty="0" smtClean="0">
                          <a:latin typeface="Arial Narrow"/>
                          <a:cs typeface="Arial Narrow"/>
                        </a:rPr>
                        <a:t> e1895. </a:t>
                      </a:r>
                      <a:r>
                        <a:rPr lang="en-US" sz="1300" dirty="0" smtClean="0">
                          <a:latin typeface="Arial Narrow"/>
                          <a:cs typeface="Arial Narrow"/>
                          <a:hlinkClick r:id="rId8"/>
                        </a:rPr>
                        <a:t>https://doi.org/10.1002/eco.1895</a:t>
                      </a:r>
                      <a:r>
                        <a:rPr lang="en-US" sz="1300" dirty="0" smtClean="0">
                          <a:latin typeface="Arial Narrow"/>
                          <a:cs typeface="Arial Narrow"/>
                        </a:rPr>
                        <a:t> Author countries: Germany, Switzerland, </a:t>
                      </a:r>
                      <a:r>
                        <a:rPr lang="en-US" sz="1300" b="1" dirty="0" smtClean="0">
                          <a:solidFill>
                            <a:srgbClr val="008000"/>
                          </a:solidFill>
                          <a:latin typeface="Arial Narrow"/>
                          <a:cs typeface="Arial Narrow"/>
                        </a:rPr>
                        <a:t>Norway</a:t>
                      </a:r>
                      <a:r>
                        <a:rPr lang="en-US" sz="1300" dirty="0" smtClean="0">
                          <a:latin typeface="Arial Narrow"/>
                          <a:cs typeface="Arial Narrow"/>
                        </a:rPr>
                        <a:t>, Sweden, UK, Spain</a:t>
                      </a:r>
                      <a:endParaRPr lang="en-US" sz="1300" dirty="0">
                        <a:latin typeface="Arial Narrow"/>
                        <a:cs typeface="Arial Narrow"/>
                      </a:endParaRPr>
                    </a:p>
                  </a:txBody>
                  <a:tcPr marL="84163" marR="126244" marT="79400" marB="79400">
                    <a:solidFill>
                      <a:schemeClr val="bg1">
                        <a:lumMod val="95000"/>
                      </a:schemeClr>
                    </a:solidFill>
                  </a:tcPr>
                </a:tc>
              </a:tr>
            </a:tbl>
          </a:graphicData>
        </a:graphic>
      </p:graphicFrame>
      <p:sp>
        <p:nvSpPr>
          <p:cNvPr id="4" name="Text Placeholder 3"/>
          <p:cNvSpPr>
            <a:spLocks noGrp="1"/>
          </p:cNvSpPr>
          <p:nvPr>
            <p:ph type="body" sz="quarter" idx="10"/>
          </p:nvPr>
        </p:nvSpPr>
        <p:spPr>
          <a:xfrm>
            <a:off x="710219" y="6882183"/>
            <a:ext cx="8889751" cy="595345"/>
          </a:xfrm>
          <a:noFill/>
        </p:spPr>
        <p:txBody>
          <a:bodyPr>
            <a:normAutofit/>
          </a:bodyPr>
          <a:lstStyle/>
          <a:p>
            <a:r>
              <a:rPr lang="en-US" sz="1300" dirty="0">
                <a:solidFill>
                  <a:srgbClr val="175CA1"/>
                </a:solidFill>
                <a:hlinkClick r:id="rId9"/>
              </a:rPr>
              <a:t>https://www.gbif.org/country/NO/research</a:t>
            </a:r>
          </a:p>
          <a:p>
            <a:r>
              <a:rPr lang="en-US" sz="1300" dirty="0">
                <a:solidFill>
                  <a:srgbClr val="175CA1"/>
                </a:solidFill>
                <a:hlinkClick r:id="rId9"/>
              </a:rPr>
              <a:t>https://www.gbif.org/resource/search?contentType=literature&amp;year=2017,2017&amp;countriesOfResearcher=NO&amp;peerReview=true</a:t>
            </a:r>
            <a:r>
              <a:rPr lang="en-US" sz="1300" dirty="0">
                <a:solidFill>
                  <a:srgbClr val="175CA1"/>
                </a:solidFill>
              </a:rPr>
              <a:t> </a:t>
            </a:r>
          </a:p>
        </p:txBody>
      </p:sp>
      <p:sp>
        <p:nvSpPr>
          <p:cNvPr id="27" name="Title 7"/>
          <p:cNvSpPr txBox="1">
            <a:spLocks/>
          </p:cNvSpPr>
          <p:nvPr/>
        </p:nvSpPr>
        <p:spPr>
          <a:xfrm rot="16200000">
            <a:off x="-3421627" y="3545238"/>
            <a:ext cx="7419974"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access and use</a:t>
            </a:r>
          </a:p>
        </p:txBody>
      </p:sp>
      <p:pic>
        <p:nvPicPr>
          <p:cNvPr id="2" name="Picture 1">
            <a:hlinkClick r:id="rId10"/>
          </p:cNvPr>
          <p:cNvPicPr>
            <a:picLocks noChangeAspect="1"/>
          </p:cNvPicPr>
          <p:nvPr/>
        </p:nvPicPr>
        <p:blipFill>
          <a:blip r:embed="rId11"/>
          <a:stretch>
            <a:fillRect/>
          </a:stretch>
        </p:blipFill>
        <p:spPr>
          <a:xfrm>
            <a:off x="710219" y="2267451"/>
            <a:ext cx="3395377" cy="3785651"/>
          </a:xfrm>
          <a:prstGeom prst="rect">
            <a:avLst/>
          </a:prstGeom>
          <a:ln>
            <a:solidFill>
              <a:schemeClr val="tx2"/>
            </a:solidFill>
          </a:ln>
        </p:spPr>
      </p:pic>
    </p:spTree>
    <p:extLst>
      <p:ext uri="{BB962C8B-B14F-4D97-AF65-F5344CB8AC3E}">
        <p14:creationId xmlns:p14="http://schemas.microsoft.com/office/powerpoint/2010/main" val="2856784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2-13 at 11.33.36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207617"/>
            <a:ext cx="10688638" cy="4355233"/>
          </a:xfrm>
          <a:prstGeom prst="rect">
            <a:avLst/>
          </a:prstGeom>
        </p:spPr>
      </p:pic>
      <p:sp>
        <p:nvSpPr>
          <p:cNvPr id="18436" name="Rectangle 1"/>
          <p:cNvSpPr>
            <a:spLocks noChangeArrowheads="1"/>
          </p:cNvSpPr>
          <p:nvPr/>
        </p:nvSpPr>
        <p:spPr bwMode="auto">
          <a:xfrm>
            <a:off x="166685" y="128438"/>
            <a:ext cx="10318559" cy="294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70" tIns="50881" rIns="101770" bIns="50881">
            <a:spAutoFit/>
          </a:bodyPr>
          <a:lstStyle/>
          <a:p>
            <a:pPr>
              <a:defRPr/>
            </a:pPr>
            <a:r>
              <a:rPr lang="en-US" sz="5400" dirty="0">
                <a:solidFill>
                  <a:srgbClr val="008000"/>
                </a:solidFill>
              </a:rPr>
              <a:t>GBIF enables </a:t>
            </a:r>
            <a:r>
              <a:rPr lang="en-US" sz="5400" i="1" dirty="0">
                <a:solidFill>
                  <a:srgbClr val="008000"/>
                </a:solidFill>
              </a:rPr>
              <a:t>free and open access to biodiversity data </a:t>
            </a:r>
            <a:r>
              <a:rPr lang="en-US" sz="5400" dirty="0">
                <a:solidFill>
                  <a:srgbClr val="008000"/>
                </a:solidFill>
              </a:rPr>
              <a:t>online. </a:t>
            </a:r>
          </a:p>
          <a:p>
            <a:pPr>
              <a:defRPr/>
            </a:pPr>
            <a:endParaRPr lang="en-US" sz="500" dirty="0"/>
          </a:p>
          <a:p>
            <a:pPr>
              <a:defRPr/>
            </a:pPr>
            <a:r>
              <a:rPr lang="en-US" sz="2400" dirty="0"/>
              <a:t>We are an international government-initiated and -funded initiative focused on making biodiversity data available to all and anyone, for scientific research, conservation and sustainable development.</a:t>
            </a:r>
          </a:p>
        </p:txBody>
      </p:sp>
      <p:sp>
        <p:nvSpPr>
          <p:cNvPr id="21508" name="Rectangle 4"/>
          <p:cNvSpPr>
            <a:spLocks noChangeArrowheads="1"/>
          </p:cNvSpPr>
          <p:nvPr/>
        </p:nvSpPr>
        <p:spPr bwMode="auto">
          <a:xfrm>
            <a:off x="8206881" y="3317000"/>
            <a:ext cx="2222097"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25" tIns="50861" rIns="101725" bIns="50861">
            <a:spAutoFit/>
          </a:bodyPr>
          <a:lstStyle/>
          <a:p>
            <a:pPr algn="r"/>
            <a:r>
              <a:rPr lang="en-US" sz="1000" i="1" dirty="0">
                <a:solidFill>
                  <a:srgbClr val="CCFFCC"/>
                </a:solidFill>
              </a:rPr>
              <a:t>Map updated </a:t>
            </a:r>
            <a:r>
              <a:rPr lang="en-US" sz="1000" i="1" dirty="0" smtClean="0">
                <a:solidFill>
                  <a:srgbClr val="CCFFCC"/>
                </a:solidFill>
              </a:rPr>
              <a:t>13</a:t>
            </a:r>
            <a:r>
              <a:rPr lang="en-US" sz="1000" i="1" baseline="30000" dirty="0" smtClean="0">
                <a:solidFill>
                  <a:srgbClr val="CCFFCC"/>
                </a:solidFill>
              </a:rPr>
              <a:t>th</a:t>
            </a:r>
            <a:r>
              <a:rPr lang="en-US" sz="1000" i="1" dirty="0" smtClean="0">
                <a:solidFill>
                  <a:srgbClr val="CCFFCC"/>
                </a:solidFill>
              </a:rPr>
              <a:t> February 2018</a:t>
            </a:r>
            <a:endParaRPr lang="en-US" sz="1000" i="1" dirty="0">
              <a:solidFill>
                <a:srgbClr val="CCFFCC"/>
              </a:solidFill>
            </a:endParaRPr>
          </a:p>
        </p:txBody>
      </p:sp>
    </p:spTree>
    <p:extLst>
      <p:ext uri="{BB962C8B-B14F-4D97-AF65-F5344CB8AC3E}">
        <p14:creationId xmlns:p14="http://schemas.microsoft.com/office/powerpoint/2010/main" val="17197373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48575" y="3680286"/>
            <a:ext cx="2597310" cy="3108452"/>
          </a:xfrm>
          <a:prstGeom prst="rect">
            <a:avLst/>
          </a:prstGeom>
        </p:spPr>
        <p:txBody>
          <a:bodyPr wrap="square" lIns="91348" tIns="45675" rIns="91348" bIns="45675">
            <a:spAutoFit/>
          </a:bodyPr>
          <a:lstStyle/>
          <a:p>
            <a:pPr algn="r"/>
            <a:r>
              <a:rPr lang="en-US" dirty="0" smtClean="0"/>
              <a:t>The Nordic Crop Wild Relative (CWR) </a:t>
            </a:r>
            <a:r>
              <a:rPr lang="en-US" b="1" dirty="0"/>
              <a:t>c</a:t>
            </a:r>
            <a:r>
              <a:rPr lang="en-US" b="1" dirty="0" smtClean="0"/>
              <a:t>hecklist</a:t>
            </a:r>
            <a:r>
              <a:rPr lang="en-US" dirty="0" smtClean="0"/>
              <a:t> is published in GBIF</a:t>
            </a:r>
          </a:p>
          <a:p>
            <a:pPr algn="r"/>
            <a:endParaRPr lang="en-US" sz="1600" dirty="0"/>
          </a:p>
          <a:p>
            <a:pPr algn="r"/>
            <a:r>
              <a:rPr lang="sk-SK" sz="1600" dirty="0">
                <a:hlinkClick r:id="rId2"/>
              </a:rPr>
              <a:t>doi:10.15468/itkype</a:t>
            </a:r>
            <a:endParaRPr lang="en-US" sz="1600" dirty="0"/>
          </a:p>
          <a:p>
            <a:pPr algn="r"/>
            <a:endParaRPr lang="en-US" sz="1600" dirty="0"/>
          </a:p>
          <a:p>
            <a:pPr algn="r"/>
            <a:endParaRPr lang="en-US" sz="1600" dirty="0"/>
          </a:p>
          <a:p>
            <a:pPr algn="r"/>
            <a:r>
              <a:rPr lang="en-US" sz="1600" dirty="0"/>
              <a:t>Nordic CWR conservation priorities are developed using GBIF-mediated data.</a:t>
            </a:r>
          </a:p>
        </p:txBody>
      </p:sp>
      <p:pic>
        <p:nvPicPr>
          <p:cNvPr id="5" name="Picture 4" descr="NordGen icon.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2640" y="563455"/>
            <a:ext cx="1992635" cy="1992635"/>
          </a:xfrm>
          <a:prstGeom prst="rect">
            <a:avLst/>
          </a:prstGeom>
        </p:spPr>
      </p:pic>
      <p:pic>
        <p:nvPicPr>
          <p:cNvPr id="6" name="Picture 5" descr="NordGen name.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4648" y="2776685"/>
            <a:ext cx="1864757" cy="516897"/>
          </a:xfrm>
          <a:prstGeom prst="rect">
            <a:avLst/>
          </a:prstGeom>
        </p:spPr>
      </p:pic>
      <p:pic>
        <p:nvPicPr>
          <p:cNvPr id="7" name="Picture 6" descr="Screen Shot 2017-03-10 at 15.03.44 .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 y="0"/>
            <a:ext cx="7288536" cy="7562850"/>
          </a:xfrm>
          <a:prstGeom prst="rect">
            <a:avLst/>
          </a:prstGeom>
        </p:spPr>
      </p:pic>
    </p:spTree>
    <p:extLst>
      <p:ext uri="{BB962C8B-B14F-4D97-AF65-F5344CB8AC3E}">
        <p14:creationId xmlns:p14="http://schemas.microsoft.com/office/powerpoint/2010/main" val="12873137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3280_2017_905_Fig1_HTML.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93" y="65320"/>
            <a:ext cx="5794116" cy="6850186"/>
          </a:xfrm>
          <a:prstGeom prst="rect">
            <a:avLst/>
          </a:prstGeom>
        </p:spPr>
      </p:pic>
      <p:sp>
        <p:nvSpPr>
          <p:cNvPr id="5" name="Rectangle 4"/>
          <p:cNvSpPr/>
          <p:nvPr/>
        </p:nvSpPr>
        <p:spPr>
          <a:xfrm>
            <a:off x="54441" y="6917069"/>
            <a:ext cx="6105201" cy="600073"/>
          </a:xfrm>
          <a:prstGeom prst="rect">
            <a:avLst/>
          </a:prstGeom>
        </p:spPr>
        <p:txBody>
          <a:bodyPr wrap="square" lIns="91348" tIns="45675" rIns="91348" bIns="45675">
            <a:spAutoFit/>
          </a:bodyPr>
          <a:lstStyle/>
          <a:p>
            <a:r>
              <a:rPr lang="en-US" sz="1100" b="1" dirty="0"/>
              <a:t>Figure</a:t>
            </a:r>
            <a:r>
              <a:rPr lang="en-US" sz="1100" dirty="0"/>
              <a:t>. The predicted distribution of 187 priority CWR in Norway under the current climatic conditions. Red areas indicate taxon-rich areas with up to 124 taxa found there, and green areas indicate low taxon richness. Raster grid cell size 0.0416, approximately equal to 4 × 8 km2  (Philips </a:t>
            </a:r>
            <a:r>
              <a:rPr lang="en-US" sz="1100" i="1" dirty="0"/>
              <a:t>et al</a:t>
            </a:r>
            <a:r>
              <a:rPr lang="en-US" sz="1100" dirty="0"/>
              <a:t>. 2017)</a:t>
            </a:r>
          </a:p>
        </p:txBody>
      </p:sp>
      <p:sp>
        <p:nvSpPr>
          <p:cNvPr id="6" name="Rectangle 5"/>
          <p:cNvSpPr/>
          <p:nvPr/>
        </p:nvSpPr>
        <p:spPr>
          <a:xfrm>
            <a:off x="6359935" y="2103126"/>
            <a:ext cx="3749961" cy="4354948"/>
          </a:xfrm>
          <a:prstGeom prst="rect">
            <a:avLst/>
          </a:prstGeom>
        </p:spPr>
        <p:txBody>
          <a:bodyPr wrap="square" lIns="91348" tIns="45675" rIns="91348" bIns="45675">
            <a:spAutoFit/>
          </a:bodyPr>
          <a:lstStyle/>
          <a:p>
            <a:r>
              <a:rPr lang="en-US" dirty="0" smtClean="0"/>
              <a:t>Development of a conservation plan for </a:t>
            </a:r>
            <a:r>
              <a:rPr lang="en-US" b="1" dirty="0" smtClean="0"/>
              <a:t>Crop Wild Relatives  </a:t>
            </a:r>
            <a:r>
              <a:rPr lang="en-US" dirty="0" smtClean="0"/>
              <a:t>(CWR) in Norway extracted the CWR species occurrence data points from GBIF</a:t>
            </a:r>
          </a:p>
          <a:p>
            <a:endParaRPr lang="en-US" dirty="0"/>
          </a:p>
          <a:p>
            <a:endParaRPr lang="en-US" dirty="0" smtClean="0"/>
          </a:p>
          <a:p>
            <a:r>
              <a:rPr lang="en-US" sz="1300" dirty="0"/>
              <a:t>Phillips, J., </a:t>
            </a:r>
            <a:r>
              <a:rPr lang="en-US" sz="1300" dirty="0" err="1"/>
              <a:t>Magos</a:t>
            </a:r>
            <a:r>
              <a:rPr lang="en-US" sz="1300" dirty="0"/>
              <a:t> Brehm, J., van </a:t>
            </a:r>
            <a:r>
              <a:rPr lang="en-US" sz="1300" dirty="0" err="1"/>
              <a:t>Oort</a:t>
            </a:r>
            <a:r>
              <a:rPr lang="en-US" sz="1300" dirty="0"/>
              <a:t>, B. </a:t>
            </a:r>
            <a:r>
              <a:rPr lang="en-US" sz="1300" b="1" dirty="0">
                <a:solidFill>
                  <a:srgbClr val="0000FF"/>
                </a:solidFill>
              </a:rPr>
              <a:t>Asdal, </a:t>
            </a:r>
            <a:r>
              <a:rPr lang="en-US" sz="1300" b="1" dirty="0" err="1">
                <a:solidFill>
                  <a:srgbClr val="0000FF"/>
                </a:solidFill>
              </a:rPr>
              <a:t>Å</a:t>
            </a:r>
            <a:r>
              <a:rPr lang="en-US" sz="1300" dirty="0"/>
              <a:t>., </a:t>
            </a:r>
            <a:r>
              <a:rPr lang="en-US" sz="1300" b="1" dirty="0">
                <a:solidFill>
                  <a:srgbClr val="0000FF"/>
                </a:solidFill>
              </a:rPr>
              <a:t>Rasmussen, M</a:t>
            </a:r>
            <a:r>
              <a:rPr lang="en-US" sz="1300" dirty="0"/>
              <a:t>., &amp; Maxted, N. (2017)  Climate change and national crop wild relative conservation planning. </a:t>
            </a:r>
            <a:r>
              <a:rPr lang="en-US" sz="1300" dirty="0" err="1"/>
              <a:t>Ambio</a:t>
            </a:r>
            <a:r>
              <a:rPr lang="en-US" sz="1300" dirty="0"/>
              <a:t>. </a:t>
            </a:r>
            <a:r>
              <a:rPr lang="en-US" sz="1300" dirty="0">
                <a:hlinkClick r:id="rId4"/>
              </a:rPr>
              <a:t>DOI:10.1007/s13280-017-0905-y</a:t>
            </a:r>
            <a:endParaRPr lang="en-US" sz="1300" dirty="0"/>
          </a:p>
          <a:p>
            <a:endParaRPr lang="en-US" sz="1300" dirty="0"/>
          </a:p>
          <a:p>
            <a:r>
              <a:rPr lang="en-US" sz="1300" dirty="0"/>
              <a:t>Phillips, J., </a:t>
            </a:r>
            <a:r>
              <a:rPr lang="en-US" sz="1300" b="1" dirty="0">
                <a:solidFill>
                  <a:srgbClr val="0000FF"/>
                </a:solidFill>
              </a:rPr>
              <a:t>Asdal, </a:t>
            </a:r>
            <a:r>
              <a:rPr lang="en-US" sz="1300" b="1" dirty="0" err="1">
                <a:solidFill>
                  <a:srgbClr val="0000FF"/>
                </a:solidFill>
              </a:rPr>
              <a:t>Å</a:t>
            </a:r>
            <a:r>
              <a:rPr lang="en-US" sz="1300" dirty="0"/>
              <a:t>., Brehm, J.M., </a:t>
            </a:r>
            <a:r>
              <a:rPr lang="en-US" sz="1300" b="1" dirty="0">
                <a:solidFill>
                  <a:srgbClr val="0000FF"/>
                </a:solidFill>
              </a:rPr>
              <a:t>Rasmussen M</a:t>
            </a:r>
            <a:r>
              <a:rPr lang="en-US" sz="1300" dirty="0"/>
              <a:t>., &amp; &amp; Maxted, N. (2016) </a:t>
            </a:r>
            <a:r>
              <a:rPr lang="en-US" sz="1300" i="1" dirty="0"/>
              <a:t>In situ </a:t>
            </a:r>
            <a:r>
              <a:rPr lang="en-US" sz="1300" dirty="0"/>
              <a:t>and </a:t>
            </a:r>
            <a:r>
              <a:rPr lang="en-US" sz="1300" i="1" dirty="0"/>
              <a:t>ex situ </a:t>
            </a:r>
            <a:r>
              <a:rPr lang="en-US" sz="1300" dirty="0"/>
              <a:t>diversity analysis of priority crop wild relatives in Norway. Diversity and Distributions, 22, 1112–1126. </a:t>
            </a:r>
            <a:r>
              <a:rPr lang="en-US" sz="1300" dirty="0">
                <a:hlinkClick r:id="rId5"/>
              </a:rPr>
              <a:t>DOI: 10.1111/ddi.12470</a:t>
            </a:r>
            <a:endParaRPr lang="en-US" sz="1300" dirty="0"/>
          </a:p>
        </p:txBody>
      </p:sp>
      <p:sp>
        <p:nvSpPr>
          <p:cNvPr id="3" name="Rectangle 2"/>
          <p:cNvSpPr/>
          <p:nvPr/>
        </p:nvSpPr>
        <p:spPr>
          <a:xfrm rot="782832">
            <a:off x="7354618" y="704890"/>
            <a:ext cx="2394194" cy="738573"/>
          </a:xfrm>
          <a:prstGeom prst="rect">
            <a:avLst/>
          </a:prstGeom>
          <a:solidFill>
            <a:srgbClr val="CCFFCC"/>
          </a:solidFill>
        </p:spPr>
        <p:txBody>
          <a:bodyPr wrap="square" lIns="91348" tIns="45675" rIns="91348" bIns="45675">
            <a:spAutoFit/>
          </a:bodyPr>
          <a:lstStyle/>
          <a:p>
            <a:r>
              <a:rPr lang="nb-NO" i="1" dirty="0" err="1"/>
              <a:t>Examples</a:t>
            </a:r>
            <a:r>
              <a:rPr lang="nb-NO" i="1" dirty="0"/>
              <a:t> of use </a:t>
            </a:r>
            <a:r>
              <a:rPr lang="nb-NO" i="1" dirty="0" smtClean="0"/>
              <a:t>for GBIF-</a:t>
            </a:r>
            <a:r>
              <a:rPr lang="nb-NO" i="1" dirty="0" err="1" smtClean="0"/>
              <a:t>mediated</a:t>
            </a:r>
            <a:r>
              <a:rPr lang="nb-NO" i="1" dirty="0" smtClean="0"/>
              <a:t> </a:t>
            </a:r>
            <a:r>
              <a:rPr lang="nb-NO" i="1" dirty="0"/>
              <a:t>data</a:t>
            </a:r>
            <a:endParaRPr lang="en-US" i="1" dirty="0"/>
          </a:p>
        </p:txBody>
      </p:sp>
      <p:sp>
        <p:nvSpPr>
          <p:cNvPr id="7" name="Rectangle 6"/>
          <p:cNvSpPr/>
          <p:nvPr/>
        </p:nvSpPr>
        <p:spPr>
          <a:xfrm>
            <a:off x="6359935" y="7128497"/>
            <a:ext cx="4053549" cy="292297"/>
          </a:xfrm>
          <a:prstGeom prst="rect">
            <a:avLst/>
          </a:prstGeom>
        </p:spPr>
        <p:txBody>
          <a:bodyPr wrap="square" lIns="91348" tIns="45675" rIns="91348" bIns="45675">
            <a:spAutoFit/>
          </a:bodyPr>
          <a:lstStyle/>
          <a:p>
            <a:r>
              <a:rPr lang="nb-NO" sz="1300" dirty="0">
                <a:hlinkClick r:id="rId6"/>
              </a:rPr>
              <a:t>http://www.gbif.org/newsroom/uses/2016-phillips-et-al</a:t>
            </a:r>
            <a:r>
              <a:rPr lang="nb-NO" sz="1300" dirty="0"/>
              <a:t> </a:t>
            </a:r>
          </a:p>
        </p:txBody>
      </p:sp>
    </p:spTree>
    <p:extLst>
      <p:ext uri="{BB962C8B-B14F-4D97-AF65-F5344CB8AC3E}">
        <p14:creationId xmlns:p14="http://schemas.microsoft.com/office/powerpoint/2010/main" val="4206294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754" y="6864003"/>
            <a:ext cx="5847878" cy="692406"/>
          </a:xfrm>
          <a:prstGeom prst="rect">
            <a:avLst/>
          </a:prstGeom>
        </p:spPr>
        <p:txBody>
          <a:bodyPr wrap="square" lIns="91348" tIns="45675" rIns="91348" bIns="45675">
            <a:spAutoFit/>
          </a:bodyPr>
          <a:lstStyle/>
          <a:p>
            <a:r>
              <a:rPr lang="en-US" sz="1300" b="1" dirty="0"/>
              <a:t>Figure</a:t>
            </a:r>
            <a:r>
              <a:rPr lang="en-US" sz="1300" dirty="0"/>
              <a:t>. The average predicted taxon richness of 187 priority CWR in Norway under RCP 2.6 for the years </a:t>
            </a:r>
            <a:r>
              <a:rPr lang="en-US" sz="1300" b="1" dirty="0"/>
              <a:t>a</a:t>
            </a:r>
            <a:r>
              <a:rPr lang="en-US" sz="1300" dirty="0"/>
              <a:t> 2030, </a:t>
            </a:r>
            <a:r>
              <a:rPr lang="en-US" sz="1300" b="1" dirty="0"/>
              <a:t>b</a:t>
            </a:r>
            <a:r>
              <a:rPr lang="en-US" sz="1300" dirty="0"/>
              <a:t> 2050, </a:t>
            </a:r>
            <a:r>
              <a:rPr lang="en-US" sz="1300" b="1" dirty="0"/>
              <a:t>c</a:t>
            </a:r>
            <a:r>
              <a:rPr lang="en-US" sz="1300" dirty="0"/>
              <a:t> 2070, </a:t>
            </a:r>
            <a:r>
              <a:rPr lang="en-US" sz="1300" b="1" dirty="0"/>
              <a:t>d</a:t>
            </a:r>
            <a:r>
              <a:rPr lang="en-US" sz="1300" dirty="0"/>
              <a:t> 2080. Raster grid cell size 0.0416, approximately equal to 4 × 8 km</a:t>
            </a:r>
            <a:r>
              <a:rPr lang="en-US" sz="1300" baseline="30000" dirty="0"/>
              <a:t>2</a:t>
            </a:r>
            <a:r>
              <a:rPr lang="en-US" sz="1300" dirty="0"/>
              <a:t>  (Philips </a:t>
            </a:r>
            <a:r>
              <a:rPr lang="en-US" sz="1300" i="1" dirty="0"/>
              <a:t>et al</a:t>
            </a:r>
            <a:r>
              <a:rPr lang="en-US" sz="1300" dirty="0"/>
              <a:t>. 2017)</a:t>
            </a:r>
          </a:p>
        </p:txBody>
      </p:sp>
      <p:sp>
        <p:nvSpPr>
          <p:cNvPr id="6" name="Rectangle 5"/>
          <p:cNvSpPr/>
          <p:nvPr/>
        </p:nvSpPr>
        <p:spPr>
          <a:xfrm>
            <a:off x="6125937" y="1672712"/>
            <a:ext cx="4012179" cy="4908946"/>
          </a:xfrm>
          <a:prstGeom prst="rect">
            <a:avLst/>
          </a:prstGeom>
        </p:spPr>
        <p:txBody>
          <a:bodyPr wrap="square" lIns="91348" tIns="45675" rIns="91348" bIns="45675">
            <a:spAutoFit/>
          </a:bodyPr>
          <a:lstStyle/>
          <a:p>
            <a:r>
              <a:rPr lang="en-US" sz="2800" b="1" dirty="0" smtClean="0"/>
              <a:t>CWR conservation</a:t>
            </a:r>
          </a:p>
          <a:p>
            <a:endParaRPr lang="en-US" dirty="0" smtClean="0"/>
          </a:p>
          <a:p>
            <a:r>
              <a:rPr lang="en-US" dirty="0" smtClean="0"/>
              <a:t>Development of a conservation plan for Crop Wild Relatives in Norway with extracted CWR species occurrence data points from GBIF</a:t>
            </a:r>
          </a:p>
          <a:p>
            <a:endParaRPr lang="en-US" dirty="0"/>
          </a:p>
          <a:p>
            <a:endParaRPr lang="en-US" dirty="0" smtClean="0"/>
          </a:p>
          <a:p>
            <a:r>
              <a:rPr lang="en-US" sz="1300" dirty="0"/>
              <a:t>Phillips, J., </a:t>
            </a:r>
            <a:r>
              <a:rPr lang="en-US" sz="1300" dirty="0" err="1"/>
              <a:t>Magos</a:t>
            </a:r>
            <a:r>
              <a:rPr lang="en-US" sz="1300" dirty="0"/>
              <a:t> Brehm, J., van </a:t>
            </a:r>
            <a:r>
              <a:rPr lang="en-US" sz="1300" dirty="0" err="1"/>
              <a:t>Oort</a:t>
            </a:r>
            <a:r>
              <a:rPr lang="en-US" sz="1300" dirty="0"/>
              <a:t>, B. </a:t>
            </a:r>
            <a:r>
              <a:rPr lang="en-US" sz="1300" b="1" dirty="0">
                <a:solidFill>
                  <a:srgbClr val="0000FF"/>
                </a:solidFill>
              </a:rPr>
              <a:t>Asdal, </a:t>
            </a:r>
            <a:r>
              <a:rPr lang="en-US" sz="1300" b="1" dirty="0" err="1">
                <a:solidFill>
                  <a:srgbClr val="0000FF"/>
                </a:solidFill>
              </a:rPr>
              <a:t>Å</a:t>
            </a:r>
            <a:r>
              <a:rPr lang="en-US" sz="1300" dirty="0"/>
              <a:t>., </a:t>
            </a:r>
            <a:r>
              <a:rPr lang="en-US" sz="1300" b="1" dirty="0">
                <a:solidFill>
                  <a:srgbClr val="0000FF"/>
                </a:solidFill>
              </a:rPr>
              <a:t>Rasmussen, M</a:t>
            </a:r>
            <a:r>
              <a:rPr lang="en-US" sz="1300" dirty="0"/>
              <a:t>., Maxted, N. (2017)  Climate change and national crop wild relative conservation planning. </a:t>
            </a:r>
            <a:r>
              <a:rPr lang="en-US" sz="1300" dirty="0" err="1"/>
              <a:t>Ambio</a:t>
            </a:r>
            <a:r>
              <a:rPr lang="en-US" sz="1300" dirty="0"/>
              <a:t>. </a:t>
            </a:r>
            <a:r>
              <a:rPr lang="en-US" sz="1300" dirty="0">
                <a:hlinkClick r:id="rId3"/>
              </a:rPr>
              <a:t>DOI:10.1007/s13280-017-0905-y</a:t>
            </a:r>
            <a:endParaRPr lang="en-US" sz="1300" dirty="0"/>
          </a:p>
          <a:p>
            <a:endParaRPr lang="en-US" sz="1300" dirty="0"/>
          </a:p>
          <a:p>
            <a:r>
              <a:rPr lang="en-US" sz="1300" dirty="0"/>
              <a:t>Phillips, J., </a:t>
            </a:r>
            <a:r>
              <a:rPr lang="en-US" sz="1300" b="1" dirty="0">
                <a:solidFill>
                  <a:srgbClr val="0000FF"/>
                </a:solidFill>
              </a:rPr>
              <a:t>Asdal, </a:t>
            </a:r>
            <a:r>
              <a:rPr lang="en-US" sz="1300" b="1" dirty="0" err="1">
                <a:solidFill>
                  <a:srgbClr val="0000FF"/>
                </a:solidFill>
              </a:rPr>
              <a:t>Å</a:t>
            </a:r>
            <a:r>
              <a:rPr lang="en-US" sz="1300" dirty="0"/>
              <a:t>., Brehm, J.M., </a:t>
            </a:r>
            <a:r>
              <a:rPr lang="en-US" sz="1300" b="1" dirty="0">
                <a:solidFill>
                  <a:srgbClr val="0000FF"/>
                </a:solidFill>
              </a:rPr>
              <a:t>Rasmussen M</a:t>
            </a:r>
            <a:r>
              <a:rPr lang="en-US" sz="1300" dirty="0"/>
              <a:t>., Maxted, N. (2016) </a:t>
            </a:r>
            <a:r>
              <a:rPr lang="en-US" sz="1300" i="1" dirty="0"/>
              <a:t>In situ </a:t>
            </a:r>
            <a:r>
              <a:rPr lang="en-US" sz="1300" dirty="0"/>
              <a:t>and </a:t>
            </a:r>
            <a:r>
              <a:rPr lang="en-US" sz="1300" i="1" dirty="0"/>
              <a:t>ex situ </a:t>
            </a:r>
            <a:r>
              <a:rPr lang="en-US" sz="1300" dirty="0"/>
              <a:t>diversity analysis of priority crop wild relatives in Norway. Diversity and Distributions, 22, 1112–1126. </a:t>
            </a:r>
            <a:r>
              <a:rPr lang="en-US" sz="1300" dirty="0">
                <a:hlinkClick r:id="rId4"/>
              </a:rPr>
              <a:t>DOI: 10.1111/ddi.12470</a:t>
            </a:r>
            <a:endParaRPr lang="en-US" sz="1300" dirty="0"/>
          </a:p>
        </p:txBody>
      </p:sp>
      <p:sp>
        <p:nvSpPr>
          <p:cNvPr id="3" name="Rectangle 2"/>
          <p:cNvSpPr/>
          <p:nvPr/>
        </p:nvSpPr>
        <p:spPr>
          <a:xfrm rot="782832">
            <a:off x="7354618" y="704890"/>
            <a:ext cx="2394194" cy="738573"/>
          </a:xfrm>
          <a:prstGeom prst="rect">
            <a:avLst/>
          </a:prstGeom>
          <a:solidFill>
            <a:srgbClr val="CCFFCC"/>
          </a:solidFill>
        </p:spPr>
        <p:txBody>
          <a:bodyPr wrap="square" lIns="91348" tIns="45675" rIns="91348" bIns="45675">
            <a:spAutoFit/>
          </a:bodyPr>
          <a:lstStyle/>
          <a:p>
            <a:r>
              <a:rPr lang="nb-NO" i="1" dirty="0" err="1"/>
              <a:t>Examples</a:t>
            </a:r>
            <a:r>
              <a:rPr lang="nb-NO" i="1" dirty="0"/>
              <a:t> of use </a:t>
            </a:r>
            <a:r>
              <a:rPr lang="nb-NO" i="1" dirty="0" smtClean="0"/>
              <a:t>for GBIF-</a:t>
            </a:r>
            <a:r>
              <a:rPr lang="nb-NO" i="1" dirty="0" err="1" smtClean="0"/>
              <a:t>mediated</a:t>
            </a:r>
            <a:r>
              <a:rPr lang="nb-NO" i="1" dirty="0" smtClean="0"/>
              <a:t> </a:t>
            </a:r>
            <a:r>
              <a:rPr lang="nb-NO" i="1" dirty="0"/>
              <a:t>data</a:t>
            </a:r>
            <a:endParaRPr lang="en-US" i="1" dirty="0"/>
          </a:p>
        </p:txBody>
      </p:sp>
      <p:sp>
        <p:nvSpPr>
          <p:cNvPr id="7" name="Rectangle 6"/>
          <p:cNvSpPr/>
          <p:nvPr/>
        </p:nvSpPr>
        <p:spPr>
          <a:xfrm>
            <a:off x="6097714" y="6836108"/>
            <a:ext cx="4354070" cy="307686"/>
          </a:xfrm>
          <a:prstGeom prst="rect">
            <a:avLst/>
          </a:prstGeom>
        </p:spPr>
        <p:txBody>
          <a:bodyPr wrap="square" lIns="91348" tIns="45675" rIns="91348" bIns="45675">
            <a:spAutoFit/>
          </a:bodyPr>
          <a:lstStyle/>
          <a:p>
            <a:r>
              <a:rPr lang="nb-NO" sz="1400" dirty="0">
                <a:hlinkClick r:id="rId5"/>
              </a:rPr>
              <a:t>http://www.gbif.org/newsroom/uses/2016-phillips-et-al</a:t>
            </a:r>
            <a:r>
              <a:rPr lang="nb-NO" sz="1400" dirty="0"/>
              <a:t> </a:t>
            </a:r>
          </a:p>
        </p:txBody>
      </p:sp>
      <p:pic>
        <p:nvPicPr>
          <p:cNvPr id="8" name="Picture 7" descr="Screen Shot 2017-03-27 at 11.50.23 .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5752" y="91058"/>
            <a:ext cx="5942125" cy="6772938"/>
          </a:xfrm>
          <a:prstGeom prst="rect">
            <a:avLst/>
          </a:prstGeom>
        </p:spPr>
      </p:pic>
      <p:sp>
        <p:nvSpPr>
          <p:cNvPr id="9" name="Rectangle 8"/>
          <p:cNvSpPr/>
          <p:nvPr/>
        </p:nvSpPr>
        <p:spPr>
          <a:xfrm>
            <a:off x="2136080" y="2652574"/>
            <a:ext cx="808449" cy="461574"/>
          </a:xfrm>
          <a:prstGeom prst="rect">
            <a:avLst/>
          </a:prstGeom>
        </p:spPr>
        <p:txBody>
          <a:bodyPr wrap="none" lIns="91348" tIns="45675" rIns="91348" bIns="45675">
            <a:spAutoFit/>
          </a:bodyPr>
          <a:lstStyle/>
          <a:p>
            <a:r>
              <a:rPr lang="en-US" sz="2400" dirty="0"/>
              <a:t>2030</a:t>
            </a:r>
            <a:endParaRPr lang="en-US" dirty="0"/>
          </a:p>
        </p:txBody>
      </p:sp>
      <p:sp>
        <p:nvSpPr>
          <p:cNvPr id="10" name="Rectangle 9"/>
          <p:cNvSpPr/>
          <p:nvPr/>
        </p:nvSpPr>
        <p:spPr>
          <a:xfrm>
            <a:off x="5055324" y="2652574"/>
            <a:ext cx="808449" cy="461574"/>
          </a:xfrm>
          <a:prstGeom prst="rect">
            <a:avLst/>
          </a:prstGeom>
        </p:spPr>
        <p:txBody>
          <a:bodyPr wrap="none" lIns="91348" tIns="45675" rIns="91348" bIns="45675">
            <a:spAutoFit/>
          </a:bodyPr>
          <a:lstStyle/>
          <a:p>
            <a:r>
              <a:rPr lang="en-US" sz="2400" dirty="0"/>
              <a:t>2050</a:t>
            </a:r>
            <a:endParaRPr lang="en-US" dirty="0"/>
          </a:p>
        </p:txBody>
      </p:sp>
      <p:sp>
        <p:nvSpPr>
          <p:cNvPr id="11" name="Rectangle 10"/>
          <p:cNvSpPr/>
          <p:nvPr/>
        </p:nvSpPr>
        <p:spPr>
          <a:xfrm>
            <a:off x="2136080" y="6016066"/>
            <a:ext cx="808449" cy="461574"/>
          </a:xfrm>
          <a:prstGeom prst="rect">
            <a:avLst/>
          </a:prstGeom>
        </p:spPr>
        <p:txBody>
          <a:bodyPr wrap="none" lIns="91348" tIns="45675" rIns="91348" bIns="45675">
            <a:spAutoFit/>
          </a:bodyPr>
          <a:lstStyle/>
          <a:p>
            <a:r>
              <a:rPr lang="en-US" sz="2400" dirty="0"/>
              <a:t>2070</a:t>
            </a:r>
            <a:endParaRPr lang="en-US" dirty="0"/>
          </a:p>
        </p:txBody>
      </p:sp>
      <p:sp>
        <p:nvSpPr>
          <p:cNvPr id="12" name="Rectangle 11"/>
          <p:cNvSpPr/>
          <p:nvPr/>
        </p:nvSpPr>
        <p:spPr>
          <a:xfrm>
            <a:off x="5055324" y="6016066"/>
            <a:ext cx="808449" cy="461574"/>
          </a:xfrm>
          <a:prstGeom prst="rect">
            <a:avLst/>
          </a:prstGeom>
        </p:spPr>
        <p:txBody>
          <a:bodyPr wrap="none" lIns="91348" tIns="45675" rIns="91348" bIns="45675">
            <a:spAutoFit/>
          </a:bodyPr>
          <a:lstStyle/>
          <a:p>
            <a:r>
              <a:rPr lang="en-US" sz="2400" dirty="0"/>
              <a:t>2080</a:t>
            </a:r>
            <a:endParaRPr lang="en-US" dirty="0"/>
          </a:p>
        </p:txBody>
      </p:sp>
    </p:spTree>
    <p:extLst>
      <p:ext uri="{BB962C8B-B14F-4D97-AF65-F5344CB8AC3E}">
        <p14:creationId xmlns:p14="http://schemas.microsoft.com/office/powerpoint/2010/main" val="303780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63179" y="2648355"/>
            <a:ext cx="4251391" cy="3416229"/>
          </a:xfrm>
          <a:prstGeom prst="rect">
            <a:avLst/>
          </a:prstGeom>
        </p:spPr>
        <p:txBody>
          <a:bodyPr wrap="square" lIns="91348" tIns="45675" rIns="91348" bIns="45675">
            <a:spAutoFit/>
          </a:bodyPr>
          <a:lstStyle/>
          <a:p>
            <a:r>
              <a:rPr lang="en-US" sz="3200" b="1" dirty="0" smtClean="0"/>
              <a:t>Predictive data analysis</a:t>
            </a:r>
          </a:p>
          <a:p>
            <a:endParaRPr lang="en-US" sz="2400" dirty="0"/>
          </a:p>
          <a:p>
            <a:r>
              <a:rPr lang="en-US" sz="2400" dirty="0" smtClean="0"/>
              <a:t>using species occurrence data points from GBIF</a:t>
            </a:r>
          </a:p>
          <a:p>
            <a:endParaRPr lang="en-US" sz="1400" dirty="0"/>
          </a:p>
          <a:p>
            <a:endParaRPr lang="en-US" sz="1400" dirty="0"/>
          </a:p>
          <a:p>
            <a:r>
              <a:rPr lang="en-US" sz="1400" dirty="0"/>
              <a:t>Thormann, I.; Parra-Quijano, M.; </a:t>
            </a:r>
            <a:r>
              <a:rPr lang="en-US" sz="1400" b="1" dirty="0">
                <a:solidFill>
                  <a:srgbClr val="0000FF"/>
                </a:solidFill>
              </a:rPr>
              <a:t>Endresen, D.T.F</a:t>
            </a:r>
            <a:r>
              <a:rPr lang="en-US" sz="1400" dirty="0"/>
              <a:t>.; Rubio-Teso, M.L.; Iriondo, J.M., &amp; Maxted, N. (2014). </a:t>
            </a:r>
            <a:r>
              <a:rPr lang="en-US" sz="1400" i="1" dirty="0"/>
              <a:t>Predictive characterization of crop wild relatives and landraces: Technical guidelines version 1</a:t>
            </a:r>
            <a:r>
              <a:rPr lang="en-US" sz="1400" dirty="0"/>
              <a:t>. Bioversity International. </a:t>
            </a:r>
            <a:r>
              <a:rPr lang="en-US" sz="1400" dirty="0">
                <a:hlinkClick r:id="rId3"/>
              </a:rPr>
              <a:t>ISBN 978-92-9255-004-2</a:t>
            </a:r>
            <a:r>
              <a:rPr lang="en-US" sz="1400" dirty="0"/>
              <a:t>.</a:t>
            </a:r>
          </a:p>
          <a:p>
            <a:endParaRPr lang="en-US" sz="1400" dirty="0"/>
          </a:p>
        </p:txBody>
      </p:sp>
      <p:pic>
        <p:nvPicPr>
          <p:cNvPr id="3" name="Picture 2" descr="Screen Shot 2017-03-10 at 15.43.04 .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2963" y="0"/>
            <a:ext cx="5774012" cy="7562850"/>
          </a:xfrm>
          <a:prstGeom prst="rect">
            <a:avLst/>
          </a:prstGeom>
        </p:spPr>
      </p:pic>
      <p:sp>
        <p:nvSpPr>
          <p:cNvPr id="4" name="Rectangle 3"/>
          <p:cNvSpPr/>
          <p:nvPr/>
        </p:nvSpPr>
        <p:spPr>
          <a:xfrm rot="782832">
            <a:off x="7725601" y="644622"/>
            <a:ext cx="2394194" cy="738573"/>
          </a:xfrm>
          <a:prstGeom prst="rect">
            <a:avLst/>
          </a:prstGeom>
          <a:solidFill>
            <a:srgbClr val="CCFFCC"/>
          </a:solidFill>
        </p:spPr>
        <p:txBody>
          <a:bodyPr wrap="square" lIns="91348" tIns="45675" rIns="91348" bIns="45675">
            <a:spAutoFit/>
          </a:bodyPr>
          <a:lstStyle/>
          <a:p>
            <a:r>
              <a:rPr lang="nb-NO" i="1" dirty="0" err="1"/>
              <a:t>Examples</a:t>
            </a:r>
            <a:r>
              <a:rPr lang="nb-NO" i="1" dirty="0"/>
              <a:t> of use </a:t>
            </a:r>
            <a:r>
              <a:rPr lang="nb-NO" i="1" dirty="0" smtClean="0"/>
              <a:t>for GBIF-</a:t>
            </a:r>
            <a:r>
              <a:rPr lang="nb-NO" i="1" dirty="0" err="1" smtClean="0"/>
              <a:t>mediated</a:t>
            </a:r>
            <a:r>
              <a:rPr lang="nb-NO" i="1" dirty="0" smtClean="0"/>
              <a:t> </a:t>
            </a:r>
            <a:r>
              <a:rPr lang="nb-NO" i="1" dirty="0"/>
              <a:t>data</a:t>
            </a:r>
            <a:endParaRPr lang="en-US" i="1" dirty="0"/>
          </a:p>
        </p:txBody>
      </p:sp>
      <p:pic>
        <p:nvPicPr>
          <p:cNvPr id="5" name="Picture 4" descr="Screen Shot 2017-03-27 at 11.59.05 .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10169">
            <a:off x="2045835" y="1482751"/>
            <a:ext cx="3469634" cy="4873441"/>
          </a:xfrm>
          <a:prstGeom prst="rect">
            <a:avLst/>
          </a:prstGeom>
          <a:ln>
            <a:solidFill>
              <a:schemeClr val="bg1">
                <a:lumMod val="50000"/>
              </a:schemeClr>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60447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3-10 at 15.12.26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8"/>
            <a:ext cx="7029926" cy="382539"/>
          </a:xfrm>
          <a:prstGeom prst="rect">
            <a:avLst/>
          </a:prstGeom>
        </p:spPr>
      </p:pic>
      <p:pic>
        <p:nvPicPr>
          <p:cNvPr id="3" name="Picture 2" descr="Screen Shot 2017-03-10 at 15.12.35 .png">
            <a:hlinkClick r:id="rId4"/>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382547"/>
            <a:ext cx="7219924" cy="1540251"/>
          </a:xfrm>
          <a:prstGeom prst="rect">
            <a:avLst/>
          </a:prstGeom>
        </p:spPr>
      </p:pic>
      <p:pic>
        <p:nvPicPr>
          <p:cNvPr id="4" name="Picture 3" descr="Screen Shot 2017-03-10 at 15.13.01 .png">
            <a:hlinkClick r:id="rId4"/>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373" y="2008036"/>
            <a:ext cx="5199571" cy="5554821"/>
          </a:xfrm>
          <a:prstGeom prst="rect">
            <a:avLst/>
          </a:prstGeom>
        </p:spPr>
      </p:pic>
      <p:pic>
        <p:nvPicPr>
          <p:cNvPr id="5" name="Picture 4" descr="Screen Shot 2017-03-10 at 15.14.17 .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74246" y="2008036"/>
            <a:ext cx="1791015" cy="2862197"/>
          </a:xfrm>
          <a:prstGeom prst="rect">
            <a:avLst/>
          </a:prstGeom>
        </p:spPr>
      </p:pic>
      <p:sp>
        <p:nvSpPr>
          <p:cNvPr id="6" name="Rectangle 5"/>
          <p:cNvSpPr/>
          <p:nvPr/>
        </p:nvSpPr>
        <p:spPr>
          <a:xfrm>
            <a:off x="7623501" y="3132082"/>
            <a:ext cx="2533554" cy="3323896"/>
          </a:xfrm>
          <a:prstGeom prst="rect">
            <a:avLst/>
          </a:prstGeom>
        </p:spPr>
        <p:txBody>
          <a:bodyPr wrap="square" lIns="91348" tIns="45675" rIns="91348" bIns="45675">
            <a:spAutoFit/>
          </a:bodyPr>
          <a:lstStyle/>
          <a:p>
            <a:r>
              <a:rPr lang="en-US" dirty="0" smtClean="0"/>
              <a:t>Add </a:t>
            </a:r>
            <a:r>
              <a:rPr lang="en-US" dirty="0"/>
              <a:t>your own observations to this </a:t>
            </a:r>
            <a:r>
              <a:rPr lang="en-US" dirty="0">
                <a:hlinkClick r:id="rId4"/>
              </a:rPr>
              <a:t>Nordic CWR group in </a:t>
            </a:r>
            <a:r>
              <a:rPr lang="en-US" dirty="0" smtClean="0">
                <a:hlinkClick r:id="rId4"/>
              </a:rPr>
              <a:t>iNaturalist</a:t>
            </a:r>
            <a:endParaRPr lang="en-US" dirty="0" smtClean="0"/>
          </a:p>
          <a:p>
            <a:endParaRPr lang="en-US" dirty="0"/>
          </a:p>
          <a:p>
            <a:r>
              <a:rPr lang="en-US" dirty="0" smtClean="0"/>
              <a:t>Observations peer-review validated by other amateur naturalists are published in GBIF</a:t>
            </a:r>
            <a:endParaRPr lang="en-US" dirty="0"/>
          </a:p>
        </p:txBody>
      </p:sp>
      <p:pic>
        <p:nvPicPr>
          <p:cNvPr id="7" name="Picture 6" descr="154-original.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80453" y="382547"/>
            <a:ext cx="2476602" cy="2476602"/>
          </a:xfrm>
          <a:prstGeom prst="rect">
            <a:avLst/>
          </a:prstGeom>
        </p:spPr>
      </p:pic>
      <p:pic>
        <p:nvPicPr>
          <p:cNvPr id="8" name="Picture 7" descr="Screen Shot 2017-03-10 at 15.18.21 .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99953" y="4886190"/>
            <a:ext cx="1655681" cy="505902"/>
          </a:xfrm>
          <a:prstGeom prst="rect">
            <a:avLst/>
          </a:prstGeom>
        </p:spPr>
      </p:pic>
      <p:sp>
        <p:nvSpPr>
          <p:cNvPr id="9" name="Rectangle 8"/>
          <p:cNvSpPr/>
          <p:nvPr/>
        </p:nvSpPr>
        <p:spPr>
          <a:xfrm>
            <a:off x="5374248" y="7020991"/>
            <a:ext cx="5025645" cy="307686"/>
          </a:xfrm>
          <a:prstGeom prst="rect">
            <a:avLst/>
          </a:prstGeom>
        </p:spPr>
        <p:txBody>
          <a:bodyPr wrap="square" lIns="91348" tIns="45675" rIns="91348" bIns="45675">
            <a:spAutoFit/>
          </a:bodyPr>
          <a:lstStyle/>
          <a:p>
            <a:r>
              <a:rPr lang="en-US" sz="1400" dirty="0">
                <a:hlinkClick r:id="rId4"/>
              </a:rPr>
              <a:t>http://www.inaturalist.org/projects/nordic-crop-wild-relatives</a:t>
            </a:r>
            <a:r>
              <a:rPr lang="en-US" sz="1400" dirty="0"/>
              <a:t> </a:t>
            </a:r>
          </a:p>
        </p:txBody>
      </p:sp>
    </p:spTree>
    <p:extLst>
      <p:ext uri="{BB962C8B-B14F-4D97-AF65-F5344CB8AC3E}">
        <p14:creationId xmlns:p14="http://schemas.microsoft.com/office/powerpoint/2010/main" val="847611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G_621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81" y="0"/>
            <a:ext cx="10744919" cy="7562850"/>
          </a:xfrm>
          <a:prstGeom prst="rect">
            <a:avLst/>
          </a:prstGeom>
        </p:spPr>
      </p:pic>
      <p:sp>
        <p:nvSpPr>
          <p:cNvPr id="2" name="Title 1"/>
          <p:cNvSpPr>
            <a:spLocks noGrp="1"/>
          </p:cNvSpPr>
          <p:nvPr>
            <p:ph type="title"/>
          </p:nvPr>
        </p:nvSpPr>
        <p:spPr>
          <a:xfrm>
            <a:off x="534433" y="109017"/>
            <a:ext cx="9619774" cy="971576"/>
          </a:xfrm>
        </p:spPr>
        <p:txBody>
          <a:bodyPr>
            <a:normAutofit fontScale="90000"/>
          </a:bodyPr>
          <a:lstStyle/>
          <a:p>
            <a:r>
              <a:rPr lang="en-US" sz="4800" i="1"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rPr>
              <a:t>In situ </a:t>
            </a:r>
            <a:r>
              <a:rPr lang="en-US" sz="48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rPr>
              <a:t>conservation of PGR</a:t>
            </a:r>
            <a:endParaRPr lang="en-US" sz="48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endParaRPr>
          </a:p>
        </p:txBody>
      </p:sp>
      <p:sp>
        <p:nvSpPr>
          <p:cNvPr id="7" name="Rectangle 6"/>
          <p:cNvSpPr/>
          <p:nvPr/>
        </p:nvSpPr>
        <p:spPr>
          <a:xfrm>
            <a:off x="159743" y="6955293"/>
            <a:ext cx="7416824" cy="276999"/>
          </a:xfrm>
          <a:prstGeom prst="rect">
            <a:avLst/>
          </a:prstGeom>
        </p:spPr>
        <p:txBody>
          <a:bodyPr wrap="square">
            <a:spAutoFit/>
          </a:bodyPr>
          <a:lstStyle/>
          <a:p>
            <a:r>
              <a:rPr lang="en-US" sz="1200" dirty="0">
                <a:solidFill>
                  <a:srgbClr val="F2F2F2"/>
                </a:solidFill>
                <a:effectLst>
                  <a:outerShdw blurRad="50800" dist="38100" dir="2700000" algn="tl" rotWithShape="0">
                    <a:srgbClr val="000000">
                      <a:alpha val="43000"/>
                    </a:srgbClr>
                  </a:outerShdw>
                </a:effectLst>
              </a:rPr>
              <a:t>Sea </a:t>
            </a:r>
            <a:r>
              <a:rPr lang="en-US" sz="1200" dirty="0" err="1">
                <a:solidFill>
                  <a:srgbClr val="F2F2F2"/>
                </a:solidFill>
                <a:effectLst>
                  <a:outerShdw blurRad="50800" dist="38100" dir="2700000" algn="tl" rotWithShape="0">
                    <a:srgbClr val="000000">
                      <a:alpha val="43000"/>
                    </a:srgbClr>
                  </a:outerShdw>
                </a:effectLst>
              </a:rPr>
              <a:t>cale</a:t>
            </a:r>
            <a:r>
              <a:rPr lang="en-US" sz="1200" dirty="0">
                <a:solidFill>
                  <a:srgbClr val="F2F2F2"/>
                </a:solidFill>
                <a:effectLst>
                  <a:outerShdw blurRad="50800" dist="38100" dir="2700000" algn="tl" rotWithShape="0">
                    <a:srgbClr val="000000">
                      <a:alpha val="43000"/>
                    </a:srgbClr>
                  </a:outerShdw>
                </a:effectLst>
              </a:rPr>
              <a:t> population at </a:t>
            </a:r>
            <a:r>
              <a:rPr lang="en-US" sz="1200" dirty="0" err="1">
                <a:solidFill>
                  <a:srgbClr val="F2F2F2"/>
                </a:solidFill>
                <a:effectLst>
                  <a:outerShdw blurRad="50800" dist="38100" dir="2700000" algn="tl" rotWithShape="0">
                    <a:srgbClr val="000000">
                      <a:alpha val="43000"/>
                    </a:srgbClr>
                  </a:outerShdw>
                </a:effectLst>
              </a:rPr>
              <a:t>Hvaløy</a:t>
            </a:r>
            <a:r>
              <a:rPr lang="en-US" sz="1200" dirty="0">
                <a:solidFill>
                  <a:srgbClr val="F2F2F2"/>
                </a:solidFill>
                <a:effectLst>
                  <a:outerShdw blurRad="50800" dist="38100" dir="2700000" algn="tl" rotWithShape="0">
                    <a:srgbClr val="000000">
                      <a:alpha val="43000"/>
                    </a:srgbClr>
                  </a:outerShdw>
                </a:effectLst>
              </a:rPr>
              <a:t>, Færder national park, </a:t>
            </a:r>
            <a:r>
              <a:rPr lang="en-US" sz="1200" dirty="0" err="1">
                <a:solidFill>
                  <a:srgbClr val="F2F2F2"/>
                </a:solidFill>
                <a:effectLst>
                  <a:outerShdw blurRad="50800" dist="38100" dir="2700000" algn="tl" rotWithShape="0">
                    <a:srgbClr val="000000">
                      <a:alpha val="43000"/>
                    </a:srgbClr>
                  </a:outerShdw>
                </a:effectLst>
              </a:rPr>
              <a:t>Vestfold</a:t>
            </a:r>
            <a:r>
              <a:rPr lang="en-US" sz="1200" dirty="0">
                <a:solidFill>
                  <a:srgbClr val="F2F2F2"/>
                </a:solidFill>
                <a:effectLst>
                  <a:outerShdw blurRad="50800" dist="38100" dir="2700000" algn="tl" rotWithShape="0">
                    <a:srgbClr val="000000">
                      <a:alpha val="43000"/>
                    </a:srgbClr>
                  </a:outerShdw>
                </a:effectLst>
              </a:rPr>
              <a:t>, Norway, 27th May 2015, CC-BY Dag Endresen</a:t>
            </a:r>
          </a:p>
        </p:txBody>
      </p:sp>
      <p:sp>
        <p:nvSpPr>
          <p:cNvPr id="8" name="Rectangle 7"/>
          <p:cNvSpPr/>
          <p:nvPr/>
        </p:nvSpPr>
        <p:spPr>
          <a:xfrm>
            <a:off x="1069109" y="1480289"/>
            <a:ext cx="8554304" cy="1815882"/>
          </a:xfrm>
          <a:prstGeom prst="rect">
            <a:avLst/>
          </a:prstGeom>
          <a:solidFill>
            <a:schemeClr val="bg1">
              <a:lumMod val="50000"/>
              <a:alpha val="50000"/>
            </a:schemeClr>
          </a:solidFill>
        </p:spPr>
        <p:txBody>
          <a:bodyPr wrap="square">
            <a:spAutoFit/>
          </a:bodyPr>
          <a:lstStyle/>
          <a:p>
            <a:pPr algn="just"/>
            <a:r>
              <a:rPr lang="en-US" sz="3200" i="1" dirty="0">
                <a:solidFill>
                  <a:srgbClr val="F2F2F2"/>
                </a:solidFill>
                <a:effectLst>
                  <a:glow rad="101600">
                    <a:schemeClr val="tx1">
                      <a:alpha val="75000"/>
                    </a:schemeClr>
                  </a:glow>
                </a:effectLst>
              </a:rPr>
              <a:t>In situ </a:t>
            </a:r>
            <a:r>
              <a:rPr lang="en-US" sz="3200" dirty="0">
                <a:solidFill>
                  <a:srgbClr val="F2F2F2"/>
                </a:solidFill>
                <a:effectLst>
                  <a:glow rad="101600">
                    <a:schemeClr val="tx1">
                      <a:alpha val="75000"/>
                    </a:schemeClr>
                  </a:glow>
                </a:effectLst>
              </a:rPr>
              <a:t>conservation is the on-site conservation or the conservation of genetic resources in natural populations of plant or animal </a:t>
            </a:r>
            <a:r>
              <a:rPr lang="en-US" sz="3200" dirty="0" smtClean="0">
                <a:solidFill>
                  <a:srgbClr val="F2F2F2"/>
                </a:solidFill>
                <a:effectLst>
                  <a:glow rad="101600">
                    <a:schemeClr val="tx1">
                      <a:alpha val="75000"/>
                    </a:schemeClr>
                  </a:glow>
                </a:effectLst>
              </a:rPr>
              <a:t>species</a:t>
            </a:r>
            <a:endParaRPr lang="en-US" sz="3200" dirty="0" smtClean="0">
              <a:solidFill>
                <a:srgbClr val="F2F2F2"/>
              </a:solidFill>
              <a:effectLst>
                <a:glow rad="101600">
                  <a:schemeClr val="tx1">
                    <a:alpha val="75000"/>
                  </a:schemeClr>
                </a:glow>
              </a:effectLst>
            </a:endParaRPr>
          </a:p>
          <a:p>
            <a:pPr algn="just"/>
            <a:r>
              <a:rPr lang="en-US" sz="1600" dirty="0">
                <a:solidFill>
                  <a:srgbClr val="F2F2F2"/>
                </a:solidFill>
                <a:effectLst>
                  <a:glow rad="101600">
                    <a:schemeClr val="tx1">
                      <a:alpha val="75000"/>
                    </a:schemeClr>
                  </a:glow>
                </a:effectLst>
              </a:rPr>
              <a:t>https://</a:t>
            </a:r>
            <a:r>
              <a:rPr lang="en-US" sz="1600" dirty="0" err="1">
                <a:solidFill>
                  <a:srgbClr val="F2F2F2"/>
                </a:solidFill>
                <a:effectLst>
                  <a:glow rad="101600">
                    <a:schemeClr val="tx1">
                      <a:alpha val="75000"/>
                    </a:schemeClr>
                  </a:glow>
                </a:effectLst>
              </a:rPr>
              <a:t>en.wikipedia.org</a:t>
            </a:r>
            <a:r>
              <a:rPr lang="en-US" sz="1600" dirty="0">
                <a:solidFill>
                  <a:srgbClr val="F2F2F2"/>
                </a:solidFill>
                <a:effectLst>
                  <a:glow rad="101600">
                    <a:schemeClr val="tx1">
                      <a:alpha val="75000"/>
                    </a:schemeClr>
                  </a:glow>
                </a:effectLst>
              </a:rPr>
              <a:t>/wiki/</a:t>
            </a:r>
            <a:r>
              <a:rPr lang="en-US" sz="1600" dirty="0" err="1" smtClean="0">
                <a:solidFill>
                  <a:srgbClr val="F2F2F2"/>
                </a:solidFill>
                <a:effectLst>
                  <a:glow rad="101600">
                    <a:schemeClr val="tx1">
                      <a:alpha val="75000"/>
                    </a:schemeClr>
                  </a:glow>
                </a:effectLst>
              </a:rPr>
              <a:t>In_situ_conservation</a:t>
            </a:r>
            <a:r>
              <a:rPr lang="en-US" sz="1600" dirty="0" smtClean="0">
                <a:solidFill>
                  <a:srgbClr val="F2F2F2"/>
                </a:solidFill>
                <a:effectLst>
                  <a:glow rad="101600">
                    <a:schemeClr val="tx1">
                      <a:alpha val="75000"/>
                    </a:schemeClr>
                  </a:glow>
                </a:effectLst>
              </a:rPr>
              <a:t>   </a:t>
            </a:r>
            <a:endParaRPr lang="en-US" sz="1600" dirty="0">
              <a:solidFill>
                <a:srgbClr val="F2F2F2"/>
              </a:solidFill>
              <a:effectLst>
                <a:glow rad="101600">
                  <a:schemeClr val="tx1">
                    <a:alpha val="75000"/>
                  </a:schemeClr>
                </a:glow>
              </a:effectLst>
            </a:endParaRPr>
          </a:p>
        </p:txBody>
      </p:sp>
      <p:pic>
        <p:nvPicPr>
          <p:cNvPr id="3" name="Picture 2" descr="1-0.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11868" y="4052766"/>
            <a:ext cx="2890727" cy="2902527"/>
          </a:xfrm>
          <a:prstGeom prst="rect">
            <a:avLst/>
          </a:prstGeom>
        </p:spPr>
      </p:pic>
    </p:spTree>
    <p:extLst>
      <p:ext uri="{BB962C8B-B14F-4D97-AF65-F5344CB8AC3E}">
        <p14:creationId xmlns:p14="http://schemas.microsoft.com/office/powerpoint/2010/main" val="873250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11-17 at 09.03.08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6487" y="0"/>
            <a:ext cx="3832151" cy="7562850"/>
          </a:xfrm>
          <a:prstGeom prst="rect">
            <a:avLst/>
          </a:prstGeom>
          <a:solidFill>
            <a:schemeClr val="bg1">
              <a:lumMod val="50000"/>
            </a:schemeClr>
          </a:solidFill>
        </p:spPr>
      </p:pic>
      <p:sp>
        <p:nvSpPr>
          <p:cNvPr id="3" name="Title 2"/>
          <p:cNvSpPr>
            <a:spLocks noGrp="1"/>
          </p:cNvSpPr>
          <p:nvPr>
            <p:ph type="title"/>
          </p:nvPr>
        </p:nvSpPr>
        <p:spPr>
          <a:xfrm>
            <a:off x="534433" y="469057"/>
            <a:ext cx="5241934" cy="1260475"/>
          </a:xfrm>
        </p:spPr>
        <p:txBody>
          <a:bodyPr>
            <a:normAutofit/>
          </a:bodyPr>
          <a:lstStyle/>
          <a:p>
            <a:r>
              <a:rPr lang="en-US" dirty="0" smtClean="0">
                <a:solidFill>
                  <a:srgbClr val="008000"/>
                </a:solidFill>
              </a:rPr>
              <a:t>Færder national park </a:t>
            </a:r>
            <a:r>
              <a:rPr lang="mr-IN" dirty="0" smtClean="0">
                <a:solidFill>
                  <a:srgbClr val="008000"/>
                </a:solidFill>
              </a:rPr>
              <a:t>–</a:t>
            </a:r>
            <a:r>
              <a:rPr lang="en-US" dirty="0" smtClean="0">
                <a:solidFill>
                  <a:srgbClr val="008000"/>
                </a:solidFill>
              </a:rPr>
              <a:t> genetic reserve</a:t>
            </a:r>
            <a:endParaRPr lang="en-US" dirty="0">
              <a:solidFill>
                <a:srgbClr val="008000"/>
              </a:solidFill>
            </a:endParaRPr>
          </a:p>
        </p:txBody>
      </p:sp>
      <p:pic>
        <p:nvPicPr>
          <p:cNvPr id="4" name="Picture 3" descr="1-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23051" y="5501660"/>
            <a:ext cx="916374" cy="920114"/>
          </a:xfrm>
          <a:prstGeom prst="rect">
            <a:avLst/>
          </a:prstGeom>
        </p:spPr>
      </p:pic>
      <p:sp>
        <p:nvSpPr>
          <p:cNvPr id="5" name="Rectangle 4"/>
          <p:cNvSpPr/>
          <p:nvPr/>
        </p:nvSpPr>
        <p:spPr>
          <a:xfrm>
            <a:off x="663799" y="2207207"/>
            <a:ext cx="5343525" cy="3200877"/>
          </a:xfrm>
          <a:prstGeom prst="rect">
            <a:avLst/>
          </a:prstGeom>
        </p:spPr>
        <p:txBody>
          <a:bodyPr>
            <a:spAutoFit/>
          </a:bodyPr>
          <a:lstStyle/>
          <a:p>
            <a:r>
              <a:rPr lang="en-US" b="1" dirty="0"/>
              <a:t>Kap. 2.4 </a:t>
            </a:r>
            <a:r>
              <a:rPr lang="en-US" b="1" dirty="0" err="1"/>
              <a:t>Planteliv</a:t>
            </a:r>
            <a:r>
              <a:rPr lang="en-US" b="1" dirty="0"/>
              <a:t> </a:t>
            </a:r>
            <a:r>
              <a:rPr lang="en-US" b="1" dirty="0" err="1"/>
              <a:t>og</a:t>
            </a:r>
            <a:r>
              <a:rPr lang="en-US" b="1" dirty="0"/>
              <a:t> </a:t>
            </a:r>
            <a:r>
              <a:rPr lang="en-US" b="1" dirty="0" err="1"/>
              <a:t>genressurser</a:t>
            </a:r>
            <a:endParaRPr lang="en-US" b="1" dirty="0"/>
          </a:p>
          <a:p>
            <a:r>
              <a:rPr lang="en-US" dirty="0" err="1"/>
              <a:t>Tanken</a:t>
            </a:r>
            <a:r>
              <a:rPr lang="en-US" dirty="0"/>
              <a:t> </a:t>
            </a:r>
            <a:r>
              <a:rPr lang="en-US" dirty="0" err="1"/>
              <a:t>om</a:t>
            </a:r>
            <a:r>
              <a:rPr lang="en-US" dirty="0"/>
              <a:t> </a:t>
            </a:r>
            <a:r>
              <a:rPr lang="en-US" dirty="0" err="1"/>
              <a:t>nasjonalparken</a:t>
            </a:r>
            <a:r>
              <a:rPr lang="en-US" dirty="0"/>
              <a:t> </a:t>
            </a:r>
            <a:r>
              <a:rPr lang="en-US" dirty="0" err="1"/>
              <a:t>som</a:t>
            </a:r>
            <a:r>
              <a:rPr lang="en-US" dirty="0"/>
              <a:t> et </a:t>
            </a:r>
            <a:r>
              <a:rPr lang="en-US" dirty="0" err="1">
                <a:solidFill>
                  <a:srgbClr val="008000"/>
                </a:solidFill>
              </a:rPr>
              <a:t>genressursreservat</a:t>
            </a:r>
            <a:r>
              <a:rPr lang="en-US" dirty="0">
                <a:solidFill>
                  <a:srgbClr val="008000"/>
                </a:solidFill>
              </a:rPr>
              <a:t> </a:t>
            </a:r>
            <a:r>
              <a:rPr lang="en-US" dirty="0" err="1"/>
              <a:t>er</a:t>
            </a:r>
            <a:r>
              <a:rPr lang="en-US" dirty="0"/>
              <a:t> </a:t>
            </a:r>
            <a:r>
              <a:rPr lang="en-US" dirty="0" err="1"/>
              <a:t>spennende</a:t>
            </a:r>
            <a:r>
              <a:rPr lang="en-US" dirty="0"/>
              <a:t> </a:t>
            </a:r>
            <a:r>
              <a:rPr lang="en-US" dirty="0" err="1"/>
              <a:t>selv</a:t>
            </a:r>
            <a:r>
              <a:rPr lang="en-US" dirty="0"/>
              <a:t> </a:t>
            </a:r>
            <a:r>
              <a:rPr lang="en-US" dirty="0" err="1"/>
              <a:t>om</a:t>
            </a:r>
            <a:r>
              <a:rPr lang="en-US" dirty="0"/>
              <a:t> </a:t>
            </a:r>
            <a:r>
              <a:rPr lang="en-US" dirty="0" err="1"/>
              <a:t>dette</a:t>
            </a:r>
            <a:r>
              <a:rPr lang="en-US" dirty="0"/>
              <a:t> </a:t>
            </a:r>
            <a:r>
              <a:rPr lang="en-US" dirty="0" err="1"/>
              <a:t>er</a:t>
            </a:r>
            <a:r>
              <a:rPr lang="en-US" dirty="0"/>
              <a:t> </a:t>
            </a:r>
            <a:r>
              <a:rPr lang="en-US" dirty="0" err="1" smtClean="0"/>
              <a:t>uten</a:t>
            </a:r>
            <a:r>
              <a:rPr lang="en-US" dirty="0" smtClean="0"/>
              <a:t> </a:t>
            </a:r>
            <a:r>
              <a:rPr lang="en-US" dirty="0" err="1" smtClean="0"/>
              <a:t>forankring</a:t>
            </a:r>
            <a:r>
              <a:rPr lang="en-US" dirty="0" smtClean="0"/>
              <a:t> </a:t>
            </a:r>
            <a:r>
              <a:rPr lang="en-US" dirty="0" err="1"/>
              <a:t>til</a:t>
            </a:r>
            <a:r>
              <a:rPr lang="en-US" dirty="0"/>
              <a:t> </a:t>
            </a:r>
            <a:r>
              <a:rPr lang="en-US" dirty="0" err="1"/>
              <a:t>noe</a:t>
            </a:r>
            <a:r>
              <a:rPr lang="en-US" dirty="0"/>
              <a:t> </a:t>
            </a:r>
            <a:r>
              <a:rPr lang="en-US" dirty="0" err="1"/>
              <a:t>lovverk</a:t>
            </a:r>
            <a:r>
              <a:rPr lang="en-US" dirty="0"/>
              <a:t>. OF </a:t>
            </a:r>
            <a:r>
              <a:rPr lang="en-US" dirty="0" err="1"/>
              <a:t>er</a:t>
            </a:r>
            <a:r>
              <a:rPr lang="en-US" dirty="0"/>
              <a:t> </a:t>
            </a:r>
            <a:r>
              <a:rPr lang="en-US" dirty="0" err="1"/>
              <a:t>som</a:t>
            </a:r>
            <a:r>
              <a:rPr lang="en-US" dirty="0"/>
              <a:t> </a:t>
            </a:r>
            <a:r>
              <a:rPr lang="en-US" dirty="0" err="1"/>
              <a:t>grunneier</a:t>
            </a:r>
            <a:r>
              <a:rPr lang="en-US" dirty="0"/>
              <a:t> </a:t>
            </a:r>
            <a:r>
              <a:rPr lang="en-US" dirty="0" err="1"/>
              <a:t>stolt</a:t>
            </a:r>
            <a:r>
              <a:rPr lang="en-US" dirty="0"/>
              <a:t> </a:t>
            </a:r>
            <a:r>
              <a:rPr lang="en-US" dirty="0" err="1"/>
              <a:t>av</a:t>
            </a:r>
            <a:r>
              <a:rPr lang="en-US" dirty="0"/>
              <a:t> at </a:t>
            </a:r>
            <a:r>
              <a:rPr lang="en-US" dirty="0" err="1"/>
              <a:t>øya</a:t>
            </a:r>
            <a:r>
              <a:rPr lang="en-US" dirty="0"/>
              <a:t> </a:t>
            </a:r>
            <a:r>
              <a:rPr lang="en-US" dirty="0" err="1"/>
              <a:t>Kløvningen</a:t>
            </a:r>
            <a:r>
              <a:rPr lang="en-US" dirty="0"/>
              <a:t> </a:t>
            </a:r>
            <a:r>
              <a:rPr lang="en-US" dirty="0" err="1"/>
              <a:t>er</a:t>
            </a:r>
            <a:r>
              <a:rPr lang="en-US" dirty="0"/>
              <a:t> </a:t>
            </a:r>
            <a:r>
              <a:rPr lang="en-US" dirty="0" err="1"/>
              <a:t>utvalgt</a:t>
            </a:r>
            <a:r>
              <a:rPr lang="en-US" dirty="0"/>
              <a:t> </a:t>
            </a:r>
            <a:r>
              <a:rPr lang="en-US" dirty="0" err="1"/>
              <a:t>som</a:t>
            </a:r>
            <a:r>
              <a:rPr lang="en-US" dirty="0"/>
              <a:t> en </a:t>
            </a:r>
            <a:r>
              <a:rPr lang="en-US" dirty="0" err="1"/>
              <a:t>av</a:t>
            </a:r>
            <a:r>
              <a:rPr lang="en-US" dirty="0"/>
              <a:t> </a:t>
            </a:r>
            <a:r>
              <a:rPr lang="en-US" dirty="0" err="1"/>
              <a:t>syv</a:t>
            </a:r>
            <a:r>
              <a:rPr lang="en-US" dirty="0"/>
              <a:t> </a:t>
            </a:r>
            <a:r>
              <a:rPr lang="en-US" dirty="0" err="1"/>
              <a:t>øyer</a:t>
            </a:r>
            <a:r>
              <a:rPr lang="en-US" dirty="0"/>
              <a:t> </a:t>
            </a:r>
            <a:r>
              <a:rPr lang="en-US" dirty="0" err="1"/>
              <a:t>i</a:t>
            </a:r>
            <a:r>
              <a:rPr lang="en-US" dirty="0"/>
              <a:t> </a:t>
            </a:r>
            <a:r>
              <a:rPr lang="en-US" dirty="0" err="1"/>
              <a:t>nasjonalparken</a:t>
            </a:r>
            <a:r>
              <a:rPr lang="en-US" dirty="0"/>
              <a:t> </a:t>
            </a:r>
            <a:r>
              <a:rPr lang="en-US" dirty="0" err="1"/>
              <a:t>som</a:t>
            </a:r>
            <a:r>
              <a:rPr lang="en-US" dirty="0"/>
              <a:t> </a:t>
            </a:r>
            <a:r>
              <a:rPr lang="en-US" dirty="0" err="1"/>
              <a:t>spesiell</a:t>
            </a:r>
            <a:r>
              <a:rPr lang="en-US" dirty="0"/>
              <a:t> </a:t>
            </a:r>
            <a:r>
              <a:rPr lang="en-US" i="1" dirty="0">
                <a:solidFill>
                  <a:srgbClr val="008000"/>
                </a:solidFill>
              </a:rPr>
              <a:t>in situ </a:t>
            </a:r>
            <a:r>
              <a:rPr lang="en-US" dirty="0" err="1">
                <a:solidFill>
                  <a:srgbClr val="008000"/>
                </a:solidFill>
              </a:rPr>
              <a:t>bevaringslokalitet</a:t>
            </a:r>
            <a:r>
              <a:rPr lang="en-US" dirty="0">
                <a:solidFill>
                  <a:srgbClr val="008000"/>
                </a:solidFill>
              </a:rPr>
              <a:t>/</a:t>
            </a:r>
            <a:r>
              <a:rPr lang="en-US" dirty="0" err="1">
                <a:solidFill>
                  <a:srgbClr val="008000"/>
                </a:solidFill>
              </a:rPr>
              <a:t>genressursreservat</a:t>
            </a:r>
            <a:r>
              <a:rPr lang="en-US" dirty="0">
                <a:solidFill>
                  <a:srgbClr val="008000"/>
                </a:solidFill>
              </a:rPr>
              <a:t> </a:t>
            </a:r>
            <a:r>
              <a:rPr lang="en-US" dirty="0" err="1"/>
              <a:t>og</a:t>
            </a:r>
            <a:r>
              <a:rPr lang="en-US" dirty="0"/>
              <a:t> at </a:t>
            </a:r>
            <a:r>
              <a:rPr lang="en-US" dirty="0" err="1"/>
              <a:t>øya</a:t>
            </a:r>
            <a:r>
              <a:rPr lang="en-US" dirty="0"/>
              <a:t> </a:t>
            </a:r>
            <a:r>
              <a:rPr lang="en-US" dirty="0" err="1"/>
              <a:t>fremover</a:t>
            </a:r>
            <a:r>
              <a:rPr lang="en-US" dirty="0"/>
              <a:t> </a:t>
            </a:r>
            <a:r>
              <a:rPr lang="en-US" dirty="0" err="1"/>
              <a:t>ønskes</a:t>
            </a:r>
            <a:r>
              <a:rPr lang="en-US" dirty="0"/>
              <a:t> </a:t>
            </a:r>
            <a:r>
              <a:rPr lang="en-US" dirty="0" err="1"/>
              <a:t>fulgt</a:t>
            </a:r>
            <a:r>
              <a:rPr lang="en-US" dirty="0"/>
              <a:t> </a:t>
            </a:r>
            <a:r>
              <a:rPr lang="en-US" dirty="0" err="1"/>
              <a:t>opp</a:t>
            </a:r>
            <a:r>
              <a:rPr lang="en-US" dirty="0"/>
              <a:t> med </a:t>
            </a:r>
            <a:r>
              <a:rPr lang="en-US" dirty="0" err="1"/>
              <a:t>grundige</a:t>
            </a:r>
            <a:r>
              <a:rPr lang="en-US" dirty="0"/>
              <a:t> </a:t>
            </a:r>
            <a:r>
              <a:rPr lang="en-US" dirty="0" err="1"/>
              <a:t>registreringer</a:t>
            </a:r>
            <a:r>
              <a:rPr lang="en-US" dirty="0"/>
              <a:t> </a:t>
            </a:r>
            <a:r>
              <a:rPr lang="en-US" dirty="0" err="1"/>
              <a:t>og</a:t>
            </a:r>
            <a:r>
              <a:rPr lang="en-US" dirty="0"/>
              <a:t> </a:t>
            </a:r>
            <a:r>
              <a:rPr lang="en-US" dirty="0" err="1"/>
              <a:t>overvåkning</a:t>
            </a:r>
            <a:r>
              <a:rPr lang="en-US" dirty="0"/>
              <a:t>, </a:t>
            </a:r>
            <a:r>
              <a:rPr lang="en-US" dirty="0" err="1"/>
              <a:t>jf</a:t>
            </a:r>
            <a:r>
              <a:rPr lang="en-US" dirty="0"/>
              <a:t> </a:t>
            </a:r>
            <a:r>
              <a:rPr lang="en-US" dirty="0" err="1"/>
              <a:t>vedlegg</a:t>
            </a:r>
            <a:r>
              <a:rPr lang="en-US" dirty="0"/>
              <a:t> Færder </a:t>
            </a:r>
            <a:r>
              <a:rPr lang="en-US" dirty="0" err="1"/>
              <a:t>nasjonalpark</a:t>
            </a:r>
            <a:r>
              <a:rPr lang="en-US" dirty="0"/>
              <a:t> </a:t>
            </a:r>
            <a:r>
              <a:rPr lang="en-US" dirty="0" err="1"/>
              <a:t>som</a:t>
            </a:r>
            <a:r>
              <a:rPr lang="en-US" dirty="0"/>
              <a:t> </a:t>
            </a:r>
            <a:r>
              <a:rPr lang="en-US" dirty="0" err="1"/>
              <a:t>genressursreservat</a:t>
            </a:r>
            <a:r>
              <a:rPr lang="en-US" dirty="0" smtClean="0"/>
              <a:t>.</a:t>
            </a:r>
          </a:p>
          <a:p>
            <a:endParaRPr lang="en-US" dirty="0" smtClean="0"/>
          </a:p>
          <a:p>
            <a:r>
              <a:rPr lang="en-US" sz="1200" dirty="0" err="1" smtClean="0">
                <a:solidFill>
                  <a:schemeClr val="bg1">
                    <a:lumMod val="50000"/>
                  </a:schemeClr>
                </a:solidFill>
              </a:rPr>
              <a:t>Kommentar</a:t>
            </a:r>
            <a:r>
              <a:rPr lang="en-US" sz="1200" dirty="0" smtClean="0">
                <a:solidFill>
                  <a:schemeClr val="bg1">
                    <a:lumMod val="50000"/>
                  </a:schemeClr>
                </a:solidFill>
              </a:rPr>
              <a:t> </a:t>
            </a:r>
            <a:r>
              <a:rPr lang="en-US" sz="1200" dirty="0" err="1" smtClean="0">
                <a:solidFill>
                  <a:schemeClr val="bg1">
                    <a:lumMod val="50000"/>
                  </a:schemeClr>
                </a:solidFill>
              </a:rPr>
              <a:t>til</a:t>
            </a:r>
            <a:r>
              <a:rPr lang="en-US" sz="1200" dirty="0" smtClean="0">
                <a:solidFill>
                  <a:schemeClr val="bg1">
                    <a:lumMod val="50000"/>
                  </a:schemeClr>
                </a:solidFill>
              </a:rPr>
              <a:t> </a:t>
            </a:r>
            <a:r>
              <a:rPr lang="en-US" sz="1200" dirty="0" err="1" smtClean="0">
                <a:solidFill>
                  <a:schemeClr val="bg1">
                    <a:lumMod val="50000"/>
                  </a:schemeClr>
                </a:solidFill>
              </a:rPr>
              <a:t>Fylkesmannen</a:t>
            </a:r>
            <a:r>
              <a:rPr lang="en-US" sz="1200" dirty="0" smtClean="0">
                <a:solidFill>
                  <a:schemeClr val="bg1">
                    <a:lumMod val="50000"/>
                  </a:schemeClr>
                </a:solidFill>
              </a:rPr>
              <a:t> </a:t>
            </a:r>
            <a:r>
              <a:rPr lang="en-US" sz="1200" dirty="0" err="1" smtClean="0">
                <a:solidFill>
                  <a:schemeClr val="bg1">
                    <a:lumMod val="50000"/>
                  </a:schemeClr>
                </a:solidFill>
              </a:rPr>
              <a:t>i</a:t>
            </a:r>
            <a:r>
              <a:rPr lang="en-US" sz="1200" dirty="0" smtClean="0">
                <a:solidFill>
                  <a:schemeClr val="bg1">
                    <a:lumMod val="50000"/>
                  </a:schemeClr>
                </a:solidFill>
              </a:rPr>
              <a:t> </a:t>
            </a:r>
            <a:r>
              <a:rPr lang="en-US" sz="1200" dirty="0" err="1" smtClean="0">
                <a:solidFill>
                  <a:schemeClr val="bg1">
                    <a:lumMod val="50000"/>
                  </a:schemeClr>
                </a:solidFill>
              </a:rPr>
              <a:t>Vestfold</a:t>
            </a:r>
            <a:r>
              <a:rPr lang="en-US" sz="1200" dirty="0" smtClean="0">
                <a:solidFill>
                  <a:schemeClr val="bg1">
                    <a:lumMod val="50000"/>
                  </a:schemeClr>
                </a:solidFill>
              </a:rPr>
              <a:t>, </a:t>
            </a:r>
            <a:r>
              <a:rPr lang="en-US" sz="1200" dirty="0" err="1" smtClean="0">
                <a:solidFill>
                  <a:schemeClr val="bg1">
                    <a:lumMod val="50000"/>
                  </a:schemeClr>
                </a:solidFill>
              </a:rPr>
              <a:t>januar</a:t>
            </a:r>
            <a:r>
              <a:rPr lang="en-US" sz="1200" dirty="0" smtClean="0">
                <a:solidFill>
                  <a:schemeClr val="bg1">
                    <a:lumMod val="50000"/>
                  </a:schemeClr>
                </a:solidFill>
              </a:rPr>
              <a:t> 2016 </a:t>
            </a:r>
            <a:r>
              <a:rPr lang="en-US" sz="1200" dirty="0" err="1" smtClean="0">
                <a:solidFill>
                  <a:schemeClr val="bg1">
                    <a:lumMod val="50000"/>
                  </a:schemeClr>
                </a:solidFill>
              </a:rPr>
              <a:t>fra</a:t>
            </a:r>
            <a:r>
              <a:rPr lang="en-US" sz="1200" dirty="0" smtClean="0">
                <a:solidFill>
                  <a:schemeClr val="bg1">
                    <a:lumMod val="50000"/>
                  </a:schemeClr>
                </a:solidFill>
              </a:rPr>
              <a:t> </a:t>
            </a:r>
            <a:r>
              <a:rPr lang="en-US" sz="1200" dirty="0" err="1" smtClean="0">
                <a:solidFill>
                  <a:schemeClr val="bg1">
                    <a:lumMod val="50000"/>
                  </a:schemeClr>
                </a:solidFill>
              </a:rPr>
              <a:t>Friluftsrådet</a:t>
            </a:r>
            <a:r>
              <a:rPr lang="en-US" sz="1200" dirty="0" smtClean="0">
                <a:solidFill>
                  <a:schemeClr val="bg1">
                    <a:lumMod val="50000"/>
                  </a:schemeClr>
                </a:solidFill>
              </a:rPr>
              <a:t> </a:t>
            </a:r>
            <a:r>
              <a:rPr lang="en-US" sz="1200" dirty="0" err="1" smtClean="0">
                <a:solidFill>
                  <a:schemeClr val="bg1">
                    <a:lumMod val="50000"/>
                  </a:schemeClr>
                </a:solidFill>
              </a:rPr>
              <a:t>i</a:t>
            </a:r>
            <a:r>
              <a:rPr lang="en-US" sz="1200" dirty="0" smtClean="0">
                <a:solidFill>
                  <a:schemeClr val="bg1">
                    <a:lumMod val="50000"/>
                  </a:schemeClr>
                </a:solidFill>
              </a:rPr>
              <a:t> </a:t>
            </a:r>
            <a:r>
              <a:rPr lang="en-US" sz="1200" dirty="0" err="1" smtClean="0">
                <a:solidFill>
                  <a:schemeClr val="bg1">
                    <a:lumMod val="50000"/>
                  </a:schemeClr>
                </a:solidFill>
              </a:rPr>
              <a:t>Oslofjorden</a:t>
            </a:r>
            <a:endParaRPr lang="en-US" sz="1200" dirty="0" smtClean="0">
              <a:solidFill>
                <a:schemeClr val="bg1">
                  <a:lumMod val="50000"/>
                </a:schemeClr>
              </a:solidFill>
            </a:endParaRPr>
          </a:p>
          <a:p>
            <a:r>
              <a:rPr lang="en-US" sz="1000" dirty="0">
                <a:solidFill>
                  <a:schemeClr val="bg1">
                    <a:lumMod val="50000"/>
                  </a:schemeClr>
                </a:solidFill>
                <a:hlinkClick r:id="rId5"/>
              </a:rPr>
              <a:t>https://www.fylkesmannen.no/Vestfold/Arkiv---Horinger/Forvaltningsplan-Farder-nasjonalpark</a:t>
            </a:r>
            <a:r>
              <a:rPr lang="en-US" sz="1000" dirty="0" smtClean="0">
                <a:solidFill>
                  <a:schemeClr val="bg1">
                    <a:lumMod val="50000"/>
                  </a:schemeClr>
                </a:solidFill>
                <a:hlinkClick r:id="rId5"/>
              </a:rPr>
              <a:t>/</a:t>
            </a:r>
            <a:r>
              <a:rPr lang="en-US" sz="1000" dirty="0" smtClean="0">
                <a:solidFill>
                  <a:schemeClr val="bg1">
                    <a:lumMod val="50000"/>
                  </a:schemeClr>
                </a:solidFill>
              </a:rPr>
              <a:t> </a:t>
            </a:r>
            <a:endParaRPr lang="en-US" sz="1000" dirty="0">
              <a:solidFill>
                <a:schemeClr val="bg1">
                  <a:lumMod val="50000"/>
                </a:schemeClr>
              </a:solidFill>
            </a:endParaRPr>
          </a:p>
        </p:txBody>
      </p:sp>
    </p:spTree>
    <p:extLst>
      <p:ext uri="{BB962C8B-B14F-4D97-AF65-F5344CB8AC3E}">
        <p14:creationId xmlns:p14="http://schemas.microsoft.com/office/powerpoint/2010/main" val="1016179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3-10 at 14.02.32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9"/>
            <a:ext cx="10688638" cy="4078559"/>
          </a:xfrm>
          <a:prstGeom prst="rect">
            <a:avLst/>
          </a:prstGeom>
        </p:spPr>
      </p:pic>
      <p:pic>
        <p:nvPicPr>
          <p:cNvPr id="5" name="Picture 4" descr="Screen Shot 2017-03-10 at 14.02.23 .png">
            <a:hlinkClick r:id="rId3"/>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4025954"/>
            <a:ext cx="10688638" cy="3536897"/>
          </a:xfrm>
          <a:prstGeom prst="rect">
            <a:avLst/>
          </a:prstGeom>
        </p:spPr>
      </p:pic>
      <p:sp>
        <p:nvSpPr>
          <p:cNvPr id="6" name="Oval 5"/>
          <p:cNvSpPr/>
          <p:nvPr/>
        </p:nvSpPr>
        <p:spPr>
          <a:xfrm>
            <a:off x="7643269" y="885461"/>
            <a:ext cx="2811928" cy="2913475"/>
          </a:xfrm>
          <a:prstGeom prst="ellipse">
            <a:avLst/>
          </a:prstGeom>
        </p:spPr>
        <p:style>
          <a:lnRef idx="1">
            <a:schemeClr val="accent1"/>
          </a:lnRef>
          <a:fillRef idx="3">
            <a:schemeClr val="accent1"/>
          </a:fillRef>
          <a:effectRef idx="2">
            <a:schemeClr val="accent1"/>
          </a:effectRef>
          <a:fontRef idx="minor">
            <a:schemeClr val="lt1"/>
          </a:fontRef>
        </p:style>
        <p:txBody>
          <a:bodyPr lIns="91348" tIns="45675" rIns="91348" bIns="45675" rtlCol="0" anchor="ctr"/>
          <a:lstStyle/>
          <a:p>
            <a:pPr algn="ctr"/>
            <a:endParaRPr lang="en-US"/>
          </a:p>
        </p:txBody>
      </p:sp>
      <p:pic>
        <p:nvPicPr>
          <p:cNvPr id="2" name="Picture 1" descr="UD images-1.png"/>
          <p:cNvPicPr>
            <a:picLocks noChangeAspect="1"/>
          </p:cNvPicPr>
          <p:nvPr/>
        </p:nvPicPr>
        <p:blipFill>
          <a:blip r:embed="rId6">
            <a:extLst>
              <a:ext uri="{28A0092B-C50C-407E-A947-70E740481C1C}">
                <a14:useLocalDpi xmlns:a14="http://schemas.microsoft.com/office/drawing/2010/main"/>
              </a:ext>
            </a:extLst>
          </a:blip>
          <a:stretch>
            <a:fillRect/>
          </a:stretch>
        </p:blipFill>
        <p:spPr>
          <a:xfrm rot="1531431">
            <a:off x="7957855" y="2108101"/>
            <a:ext cx="1972342" cy="1018329"/>
          </a:xfrm>
          <a:prstGeom prst="rect">
            <a:avLst/>
          </a:prstGeom>
        </p:spPr>
      </p:pic>
      <p:pic>
        <p:nvPicPr>
          <p:cNvPr id="3" name="Picture 2" descr="Norad logo_ny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566955">
            <a:off x="8354213" y="1326678"/>
            <a:ext cx="1997467" cy="836985"/>
          </a:xfrm>
          <a:prstGeom prst="rect">
            <a:avLst/>
          </a:prstGeom>
        </p:spPr>
      </p:pic>
      <p:sp>
        <p:nvSpPr>
          <p:cNvPr id="7" name="Rectangle 6"/>
          <p:cNvSpPr/>
          <p:nvPr/>
        </p:nvSpPr>
        <p:spPr>
          <a:xfrm rot="1563669">
            <a:off x="7702980" y="3067502"/>
            <a:ext cx="1908410" cy="338463"/>
          </a:xfrm>
          <a:prstGeom prst="rect">
            <a:avLst/>
          </a:prstGeom>
        </p:spPr>
        <p:txBody>
          <a:bodyPr wrap="none" lIns="91348" tIns="45675" rIns="91348" bIns="45675">
            <a:spAutoFit/>
          </a:bodyPr>
          <a:lstStyle/>
          <a:p>
            <a:r>
              <a:rPr lang="en-US" sz="1600" b="1" dirty="0">
                <a:solidFill>
                  <a:schemeClr val="bg1"/>
                </a:solidFill>
              </a:rPr>
              <a:t>10-year, 50 </a:t>
            </a:r>
            <a:r>
              <a:rPr lang="en-US" sz="1600" b="1" dirty="0" smtClean="0">
                <a:solidFill>
                  <a:schemeClr val="bg1"/>
                </a:solidFill>
              </a:rPr>
              <a:t>mill </a:t>
            </a:r>
            <a:r>
              <a:rPr lang="en-US" sz="1600" b="1" dirty="0">
                <a:solidFill>
                  <a:schemeClr val="bg1"/>
                </a:solidFill>
              </a:rPr>
              <a:t>USD</a:t>
            </a:r>
          </a:p>
        </p:txBody>
      </p:sp>
    </p:spTree>
    <p:extLst>
      <p:ext uri="{BB962C8B-B14F-4D97-AF65-F5344CB8AC3E}">
        <p14:creationId xmlns:p14="http://schemas.microsoft.com/office/powerpoint/2010/main" val="8833593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54240" y="1176369"/>
            <a:ext cx="4545474" cy="793266"/>
          </a:xfrm>
        </p:spPr>
        <p:txBody>
          <a:bodyPr/>
          <a:lstStyle/>
          <a:p>
            <a:r>
              <a:rPr lang="en-US" b="1" dirty="0" smtClean="0"/>
              <a:t>GBIF </a:t>
            </a:r>
            <a:r>
              <a:rPr lang="en-US" b="1" dirty="0"/>
              <a:t>Science Review</a:t>
            </a:r>
          </a:p>
        </p:txBody>
      </p:sp>
      <p:sp>
        <p:nvSpPr>
          <p:cNvPr id="8" name="Content Placeholder 7"/>
          <p:cNvSpPr>
            <a:spLocks noGrp="1"/>
          </p:cNvSpPr>
          <p:nvPr>
            <p:ph idx="13"/>
          </p:nvPr>
        </p:nvSpPr>
        <p:spPr>
          <a:xfrm>
            <a:off x="754240" y="2406209"/>
            <a:ext cx="4160554" cy="2996257"/>
          </a:xfrm>
        </p:spPr>
        <p:txBody>
          <a:bodyPr anchor="b">
            <a:normAutofit/>
          </a:bodyPr>
          <a:lstStyle/>
          <a:p>
            <a:pPr marL="0" lvl="2" indent="0">
              <a:spcAft>
                <a:spcPts val="600"/>
              </a:spcAft>
              <a:buNone/>
            </a:pPr>
            <a:r>
              <a:rPr lang="en-US" dirty="0" smtClean="0">
                <a:latin typeface="Arial"/>
                <a:cs typeface="Arial"/>
              </a:rPr>
              <a:t>Annual </a:t>
            </a:r>
            <a:r>
              <a:rPr lang="en-US" dirty="0">
                <a:latin typeface="Arial"/>
                <a:cs typeface="Arial"/>
              </a:rPr>
              <a:t>publication summarizes </a:t>
            </a:r>
            <a:r>
              <a:rPr lang="en-US" dirty="0" smtClean="0">
                <a:latin typeface="Arial"/>
                <a:cs typeface="Arial"/>
              </a:rPr>
              <a:t>peer</a:t>
            </a:r>
            <a:r>
              <a:rPr lang="en-US" dirty="0">
                <a:latin typeface="Arial"/>
                <a:cs typeface="Arial"/>
              </a:rPr>
              <a:t>-reviewed articles that rely on GBIF-mediated </a:t>
            </a:r>
            <a:r>
              <a:rPr lang="en-US" dirty="0" smtClean="0">
                <a:latin typeface="Arial"/>
                <a:cs typeface="Arial"/>
              </a:rPr>
              <a:t>data</a:t>
            </a:r>
            <a:r>
              <a:rPr lang="en-US" dirty="0" smtClean="0">
                <a:latin typeface="Arial"/>
                <a:cs typeface="Arial"/>
              </a:rPr>
              <a:t>.</a:t>
            </a:r>
          </a:p>
          <a:p>
            <a:pPr marL="0" lvl="2" indent="0">
              <a:spcAft>
                <a:spcPts val="600"/>
              </a:spcAft>
              <a:buNone/>
            </a:pPr>
            <a:endParaRPr lang="en-US" dirty="0">
              <a:latin typeface="Arial"/>
              <a:cs typeface="Arial"/>
            </a:endParaRPr>
          </a:p>
          <a:p>
            <a:pPr marL="447231" lvl="2" indent="-271197">
              <a:spcAft>
                <a:spcPts val="600"/>
              </a:spcAft>
            </a:pPr>
            <a:r>
              <a:rPr lang="en-US" sz="2200" dirty="0" smtClean="0">
                <a:hlinkClick r:id="rId3"/>
              </a:rPr>
              <a:t>gbif.org</a:t>
            </a:r>
            <a:r>
              <a:rPr lang="en-US" sz="2200" dirty="0">
                <a:hlinkClick r:id="rId3"/>
              </a:rPr>
              <a:t>/science-review</a:t>
            </a:r>
            <a:endParaRPr lang="en-US" sz="2200" dirty="0"/>
          </a:p>
        </p:txBody>
      </p:sp>
      <p:sp>
        <p:nvSpPr>
          <p:cNvPr id="7" name="Text Placeholder 6"/>
          <p:cNvSpPr>
            <a:spLocks noGrp="1"/>
          </p:cNvSpPr>
          <p:nvPr>
            <p:ph type="body" sz="quarter" idx="10"/>
          </p:nvPr>
        </p:nvSpPr>
        <p:spPr/>
        <p:txBody>
          <a:bodyPr/>
          <a:lstStyle/>
          <a:p>
            <a:pPr algn="r"/>
            <a:r>
              <a:rPr lang="en-US">
                <a:hlinkClick r:id="rId4"/>
              </a:rPr>
              <a:t>http://www.gbif.org/science-review</a:t>
            </a:r>
            <a:r>
              <a:rPr lang="en-US"/>
              <a:t> </a:t>
            </a:r>
          </a:p>
        </p:txBody>
      </p:sp>
      <p:sp>
        <p:nvSpPr>
          <p:cNvPr id="6" name="Title 7"/>
          <p:cNvSpPr txBox="1">
            <a:spLocks/>
          </p:cNvSpPr>
          <p:nvPr/>
        </p:nvSpPr>
        <p:spPr>
          <a:xfrm rot="16200000">
            <a:off x="-3450165"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 data access and use</a:t>
            </a:r>
          </a:p>
        </p:txBody>
      </p:sp>
      <p:pic>
        <p:nvPicPr>
          <p:cNvPr id="10" name="Picture 9" descr="Screen Shot 2017-11-08 at 15.55.05 .png">
            <a:hlinkClick r:id="rId5"/>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502865" y="14985"/>
            <a:ext cx="5027028" cy="7562850"/>
          </a:xfrm>
          <a:prstGeom prst="rect">
            <a:avLst/>
          </a:prstGeom>
        </p:spPr>
      </p:pic>
    </p:spTree>
    <p:extLst>
      <p:ext uri="{BB962C8B-B14F-4D97-AF65-F5344CB8AC3E}">
        <p14:creationId xmlns:p14="http://schemas.microsoft.com/office/powerpoint/2010/main" val="35731015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69" tIns="52033" rIns="104069" bIns="52033" anchor="ctr"/>
          <a:lstStyle/>
          <a:p>
            <a:pPr algn="ctr">
              <a:defRPr/>
            </a:pPr>
            <a:endParaRPr lang="en-US">
              <a:solidFill>
                <a:schemeClr val="lt1"/>
              </a:solidFill>
              <a:latin typeface="+mn-lt"/>
              <a:ea typeface="+mn-ea"/>
              <a:cs typeface="+mn-cs"/>
            </a:endParaRPr>
          </a:p>
        </p:txBody>
      </p:sp>
      <p:sp>
        <p:nvSpPr>
          <p:cNvPr id="12291" name="TextBox 5"/>
          <p:cNvSpPr txBox="1">
            <a:spLocks noChangeArrowheads="1"/>
          </p:cNvSpPr>
          <p:nvPr/>
        </p:nvSpPr>
        <p:spPr bwMode="auto">
          <a:xfrm>
            <a:off x="1636861" y="2310248"/>
            <a:ext cx="7019826" cy="27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69" tIns="52033" rIns="104069" bIns="52033">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da-DK" sz="5700" b="1" dirty="0">
                <a:latin typeface="Trebuchet MS" charset="0"/>
              </a:rPr>
              <a:t>Discover and download data</a:t>
            </a:r>
          </a:p>
          <a:p>
            <a:pPr algn="ctr"/>
            <a:r>
              <a:rPr lang="da-DK" sz="5700" b="1" dirty="0">
                <a:latin typeface="Trebuchet MS" charset="0"/>
              </a:rPr>
              <a:t>in GBIF</a:t>
            </a:r>
            <a:endParaRPr lang="en-US" sz="5700" b="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1"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1.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03029" y="4460240"/>
            <a:ext cx="2611119" cy="2611120"/>
          </a:xfrm>
          <a:prstGeom prst="rect">
            <a:avLst/>
          </a:prstGeom>
        </p:spPr>
      </p:pic>
      <p:pic>
        <p:nvPicPr>
          <p:cNvPr id="3" name="Picture 2" descr="GBIF-2015-mark.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32560" y="4789537"/>
            <a:ext cx="1224135" cy="1224136"/>
          </a:xfrm>
          <a:prstGeom prst="rect">
            <a:avLst/>
          </a:prstGeom>
        </p:spPr>
      </p:pic>
    </p:spTree>
    <p:extLst>
      <p:ext uri="{BB962C8B-B14F-4D97-AF65-F5344CB8AC3E}">
        <p14:creationId xmlns:p14="http://schemas.microsoft.com/office/powerpoint/2010/main" val="15313816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14"/>
          <p:cNvSpPr>
            <a:spLocks noGrp="1"/>
          </p:cNvSpPr>
          <p:nvPr>
            <p:ph type="body" sz="quarter" idx="32"/>
          </p:nvPr>
        </p:nvSpPr>
        <p:spPr>
          <a:xfrm>
            <a:off x="534432" y="4358054"/>
            <a:ext cx="1195201" cy="1195117"/>
          </a:xfrm>
        </p:spPr>
        <p:txBody>
          <a:bodyPr/>
          <a:lstStyle/>
          <a:p>
            <a:r>
              <a:rPr lang="en-US" sz="6800">
                <a:solidFill>
                  <a:srgbClr val="FFFFFF"/>
                </a:solidFill>
              </a:rPr>
              <a:t>54</a:t>
            </a:r>
            <a:endParaRPr lang="en-US">
              <a:solidFill>
                <a:srgbClr val="FFFFFF"/>
              </a:solidFill>
            </a:endParaRPr>
          </a:p>
        </p:txBody>
      </p:sp>
      <p:pic>
        <p:nvPicPr>
          <p:cNvPr id="35" name="Picture 3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5793" y="-69985"/>
            <a:ext cx="4291310" cy="2688191"/>
          </a:xfrm>
          <a:prstGeom prst="rect">
            <a:avLst/>
          </a:prstGeom>
        </p:spPr>
      </p:pic>
      <p:sp>
        <p:nvSpPr>
          <p:cNvPr id="14" name="Text Placeholder 13"/>
          <p:cNvSpPr>
            <a:spLocks noGrp="1"/>
          </p:cNvSpPr>
          <p:nvPr>
            <p:ph type="body" sz="quarter" idx="10"/>
          </p:nvPr>
        </p:nvSpPr>
        <p:spPr>
          <a:xfrm>
            <a:off x="534440" y="2558310"/>
            <a:ext cx="5684835" cy="1195117"/>
          </a:xfrm>
        </p:spPr>
        <p:txBody>
          <a:bodyPr/>
          <a:lstStyle/>
          <a:p>
            <a:r>
              <a:rPr lang="en-US" sz="6800" dirty="0" smtClean="0">
                <a:solidFill>
                  <a:schemeClr val="bg1"/>
                </a:solidFill>
              </a:rPr>
              <a:t>967,132,499</a:t>
            </a:r>
            <a:endParaRPr lang="en-US" sz="6800" dirty="0">
              <a:solidFill>
                <a:schemeClr val="bg1"/>
              </a:solidFill>
            </a:endParaRPr>
          </a:p>
        </p:txBody>
      </p:sp>
      <p:sp>
        <p:nvSpPr>
          <p:cNvPr id="15" name="Text Placeholder 14"/>
          <p:cNvSpPr>
            <a:spLocks noGrp="1"/>
          </p:cNvSpPr>
          <p:nvPr>
            <p:ph type="body" sz="quarter" idx="11"/>
          </p:nvPr>
        </p:nvSpPr>
        <p:spPr/>
        <p:txBody>
          <a:bodyPr/>
          <a:lstStyle/>
          <a:p>
            <a:pPr algn="r">
              <a:lnSpc>
                <a:spcPct val="95000"/>
              </a:lnSpc>
              <a:spcBef>
                <a:spcPct val="0"/>
              </a:spcBef>
              <a:buNone/>
            </a:pPr>
            <a:r>
              <a:rPr lang="en-US" b="1" kern="100" spc="-228" dirty="0">
                <a:solidFill>
                  <a:schemeClr val="bg1"/>
                </a:solidFill>
                <a:latin typeface="+mj-lt"/>
                <a:ea typeface="+mj-ea"/>
                <a:cs typeface="+mj-cs"/>
              </a:rPr>
              <a:t>BY THE NUMBERS </a:t>
            </a:r>
            <a:br>
              <a:rPr lang="en-US" b="1" kern="100" spc="-228" dirty="0">
                <a:solidFill>
                  <a:schemeClr val="bg1"/>
                </a:solidFill>
                <a:latin typeface="+mj-lt"/>
                <a:ea typeface="+mj-ea"/>
                <a:cs typeface="+mj-cs"/>
              </a:rPr>
            </a:br>
            <a:r>
              <a:rPr lang="en-US" sz="2700" i="1" kern="100" spc="-228" dirty="0" smtClean="0">
                <a:solidFill>
                  <a:schemeClr val="bg1"/>
                </a:solidFill>
                <a:ea typeface="+mj-ea"/>
              </a:rPr>
              <a:t>14</a:t>
            </a:r>
            <a:r>
              <a:rPr lang="en-US" sz="2700" i="1" kern="100" spc="-228" baseline="30000" dirty="0" smtClean="0">
                <a:solidFill>
                  <a:schemeClr val="bg1"/>
                </a:solidFill>
                <a:ea typeface="+mj-ea"/>
              </a:rPr>
              <a:t>th</a:t>
            </a:r>
            <a:r>
              <a:rPr lang="en-US" sz="2700" i="1" kern="100" spc="-228" dirty="0" smtClean="0">
                <a:solidFill>
                  <a:schemeClr val="bg1"/>
                </a:solidFill>
                <a:ea typeface="+mj-ea"/>
              </a:rPr>
              <a:t>  February  2018</a:t>
            </a:r>
            <a:endParaRPr lang="en-US" sz="2700" i="1" kern="100" spc="-228" dirty="0">
              <a:solidFill>
                <a:schemeClr val="bg1"/>
              </a:solidFill>
              <a:ea typeface="+mj-ea"/>
            </a:endParaRPr>
          </a:p>
        </p:txBody>
      </p:sp>
      <p:sp>
        <p:nvSpPr>
          <p:cNvPr id="18" name="Text Placeholder 17"/>
          <p:cNvSpPr>
            <a:spLocks noGrp="1"/>
          </p:cNvSpPr>
          <p:nvPr>
            <p:ph type="body" sz="quarter" idx="14"/>
          </p:nvPr>
        </p:nvSpPr>
        <p:spPr>
          <a:xfrm>
            <a:off x="6436853" y="2558310"/>
            <a:ext cx="3717363" cy="1195117"/>
          </a:xfrm>
        </p:spPr>
        <p:txBody>
          <a:bodyPr/>
          <a:lstStyle/>
          <a:p>
            <a:r>
              <a:rPr lang="en-US" sz="6800" dirty="0" smtClean="0">
                <a:solidFill>
                  <a:srgbClr val="FFFFFF"/>
                </a:solidFill>
              </a:rPr>
              <a:t>37,993</a:t>
            </a:r>
            <a:endParaRPr lang="en-US" sz="6800" dirty="0">
              <a:solidFill>
                <a:srgbClr val="FFFFFF"/>
              </a:solidFill>
            </a:endParaRPr>
          </a:p>
        </p:txBody>
      </p:sp>
      <p:sp>
        <p:nvSpPr>
          <p:cNvPr id="20" name="Text Placeholder 19"/>
          <p:cNvSpPr>
            <a:spLocks noGrp="1"/>
          </p:cNvSpPr>
          <p:nvPr>
            <p:ph type="body" sz="quarter" idx="21"/>
          </p:nvPr>
        </p:nvSpPr>
        <p:spPr>
          <a:xfrm>
            <a:off x="534432" y="2457139"/>
            <a:ext cx="3717364" cy="325833"/>
          </a:xfrm>
        </p:spPr>
        <p:txBody>
          <a:bodyPr/>
          <a:lstStyle/>
          <a:p>
            <a:r>
              <a:rPr lang="en-US">
                <a:solidFill>
                  <a:srgbClr val="FDB002"/>
                </a:solidFill>
              </a:rPr>
              <a:t>Species occurrence records</a:t>
            </a:r>
          </a:p>
        </p:txBody>
      </p:sp>
      <p:sp>
        <p:nvSpPr>
          <p:cNvPr id="23" name="Text Placeholder 22"/>
          <p:cNvSpPr>
            <a:spLocks noGrp="1"/>
          </p:cNvSpPr>
          <p:nvPr>
            <p:ph type="body" sz="quarter" idx="24"/>
          </p:nvPr>
        </p:nvSpPr>
        <p:spPr/>
        <p:txBody>
          <a:bodyPr/>
          <a:lstStyle/>
          <a:p>
            <a:r>
              <a:rPr lang="en-US">
                <a:solidFill>
                  <a:srgbClr val="FDB002"/>
                </a:solidFill>
              </a:rPr>
              <a:t>Datasets</a:t>
            </a:r>
          </a:p>
        </p:txBody>
      </p:sp>
      <p:sp>
        <p:nvSpPr>
          <p:cNvPr id="25" name="Text Placeholder 24"/>
          <p:cNvSpPr>
            <a:spLocks noGrp="1"/>
          </p:cNvSpPr>
          <p:nvPr>
            <p:ph type="body" sz="quarter" idx="31"/>
          </p:nvPr>
        </p:nvSpPr>
        <p:spPr>
          <a:xfrm>
            <a:off x="6436843" y="4358054"/>
            <a:ext cx="2171168" cy="1195117"/>
          </a:xfrm>
        </p:spPr>
        <p:txBody>
          <a:bodyPr/>
          <a:lstStyle/>
          <a:p>
            <a:r>
              <a:rPr lang="en-US" sz="6800" dirty="0" smtClean="0">
                <a:solidFill>
                  <a:srgbClr val="FFFFFF"/>
                </a:solidFill>
              </a:rPr>
              <a:t>1,151</a:t>
            </a:r>
            <a:endParaRPr lang="en-US" dirty="0">
              <a:solidFill>
                <a:srgbClr val="FFFFFF"/>
              </a:solidFill>
            </a:endParaRPr>
          </a:p>
        </p:txBody>
      </p:sp>
      <p:sp>
        <p:nvSpPr>
          <p:cNvPr id="29" name="Text Placeholder 28"/>
          <p:cNvSpPr>
            <a:spLocks noGrp="1"/>
          </p:cNvSpPr>
          <p:nvPr>
            <p:ph type="body" sz="quarter" idx="35"/>
          </p:nvPr>
        </p:nvSpPr>
        <p:spPr>
          <a:xfrm>
            <a:off x="2452692" y="4453523"/>
            <a:ext cx="1131515" cy="1099638"/>
          </a:xfrm>
        </p:spPr>
        <p:txBody>
          <a:bodyPr anchor="b">
            <a:normAutofit lnSpcReduction="10000"/>
          </a:bodyPr>
          <a:lstStyle/>
          <a:p>
            <a:r>
              <a:rPr lang="en-US" sz="6800">
                <a:solidFill>
                  <a:srgbClr val="E8E8E8"/>
                </a:solidFill>
              </a:rPr>
              <a:t>40</a:t>
            </a:r>
            <a:endParaRPr lang="en-US">
              <a:solidFill>
                <a:srgbClr val="E8E8E8"/>
              </a:solidFill>
            </a:endParaRPr>
          </a:p>
        </p:txBody>
      </p:sp>
      <p:sp>
        <p:nvSpPr>
          <p:cNvPr id="30" name="Text Placeholder 29"/>
          <p:cNvSpPr>
            <a:spLocks noGrp="1"/>
          </p:cNvSpPr>
          <p:nvPr>
            <p:ph type="body" sz="quarter" idx="36"/>
          </p:nvPr>
        </p:nvSpPr>
        <p:spPr>
          <a:xfrm>
            <a:off x="6436847" y="4256882"/>
            <a:ext cx="1749894" cy="325833"/>
          </a:xfrm>
        </p:spPr>
        <p:txBody>
          <a:bodyPr/>
          <a:lstStyle/>
          <a:p>
            <a:r>
              <a:rPr lang="en-US">
                <a:solidFill>
                  <a:srgbClr val="FDB002"/>
                </a:solidFill>
              </a:rPr>
              <a:t>Publishers</a:t>
            </a:r>
          </a:p>
        </p:txBody>
      </p:sp>
      <p:sp>
        <p:nvSpPr>
          <p:cNvPr id="34" name="Text Placeholder 33"/>
          <p:cNvSpPr>
            <a:spLocks noGrp="1"/>
          </p:cNvSpPr>
          <p:nvPr>
            <p:ph type="body" sz="quarter" idx="40"/>
          </p:nvPr>
        </p:nvSpPr>
        <p:spPr>
          <a:xfrm>
            <a:off x="2452684" y="4256882"/>
            <a:ext cx="1749894" cy="325833"/>
          </a:xfrm>
        </p:spPr>
        <p:txBody>
          <a:bodyPr/>
          <a:lstStyle/>
          <a:p>
            <a:r>
              <a:rPr lang="en-US">
                <a:solidFill>
                  <a:srgbClr val="FDB002"/>
                </a:solidFill>
              </a:rPr>
              <a:t>Organizational Participants</a:t>
            </a:r>
          </a:p>
        </p:txBody>
      </p:sp>
      <p:sp>
        <p:nvSpPr>
          <p:cNvPr id="37" name="Text Placeholder 19"/>
          <p:cNvSpPr>
            <a:spLocks noGrp="1"/>
          </p:cNvSpPr>
          <p:nvPr>
            <p:ph type="body" sz="quarter" idx="37"/>
          </p:nvPr>
        </p:nvSpPr>
        <p:spPr>
          <a:xfrm>
            <a:off x="534432" y="4256882"/>
            <a:ext cx="1676064" cy="325833"/>
          </a:xfrm>
        </p:spPr>
        <p:txBody>
          <a:bodyPr/>
          <a:lstStyle/>
          <a:p>
            <a:r>
              <a:rPr lang="en-US">
                <a:solidFill>
                  <a:srgbClr val="FDB002"/>
                </a:solidFill>
              </a:rPr>
              <a:t>Country Participants</a:t>
            </a:r>
          </a:p>
        </p:txBody>
      </p:sp>
      <p:sp>
        <p:nvSpPr>
          <p:cNvPr id="16" name="Text Placeholder 13"/>
          <p:cNvSpPr>
            <a:spLocks noGrp="1"/>
          </p:cNvSpPr>
          <p:nvPr>
            <p:ph type="body" sz="quarter" idx="10"/>
          </p:nvPr>
        </p:nvSpPr>
        <p:spPr>
          <a:xfrm>
            <a:off x="534440" y="6085474"/>
            <a:ext cx="5684835" cy="1195117"/>
          </a:xfrm>
        </p:spPr>
        <p:txBody>
          <a:bodyPr/>
          <a:lstStyle/>
          <a:p>
            <a:r>
              <a:rPr lang="en-US" sz="6800">
                <a:solidFill>
                  <a:schemeClr val="bg1"/>
                </a:solidFill>
              </a:rPr>
              <a:t>43.4</a:t>
            </a:r>
            <a:r>
              <a:rPr lang="en-US" sz="6200">
                <a:solidFill>
                  <a:schemeClr val="bg1"/>
                </a:solidFill>
              </a:rPr>
              <a:t> </a:t>
            </a:r>
            <a:r>
              <a:rPr lang="en-US" sz="6800">
                <a:solidFill>
                  <a:schemeClr val="bg1"/>
                </a:solidFill>
              </a:rPr>
              <a:t>billion</a:t>
            </a:r>
          </a:p>
        </p:txBody>
      </p:sp>
      <p:sp>
        <p:nvSpPr>
          <p:cNvPr id="17" name="Text Placeholder 17"/>
          <p:cNvSpPr>
            <a:spLocks noGrp="1"/>
          </p:cNvSpPr>
          <p:nvPr>
            <p:ph type="body" sz="quarter" idx="14"/>
          </p:nvPr>
        </p:nvSpPr>
        <p:spPr>
          <a:xfrm>
            <a:off x="6436853" y="6085474"/>
            <a:ext cx="4251795" cy="1195117"/>
          </a:xfrm>
        </p:spPr>
        <p:txBody>
          <a:bodyPr/>
          <a:lstStyle/>
          <a:p>
            <a:r>
              <a:rPr lang="en-US" sz="6800">
                <a:solidFill>
                  <a:srgbClr val="FFFFFF"/>
                </a:solidFill>
              </a:rPr>
              <a:t>97,053</a:t>
            </a:r>
            <a:endParaRPr lang="en-US" sz="6200">
              <a:solidFill>
                <a:srgbClr val="FFFFFF"/>
              </a:solidFill>
            </a:endParaRPr>
          </a:p>
        </p:txBody>
      </p:sp>
      <p:sp>
        <p:nvSpPr>
          <p:cNvPr id="19" name="Text Placeholder 19"/>
          <p:cNvSpPr>
            <a:spLocks noGrp="1"/>
          </p:cNvSpPr>
          <p:nvPr>
            <p:ph type="body" sz="quarter" idx="21"/>
          </p:nvPr>
        </p:nvSpPr>
        <p:spPr>
          <a:xfrm>
            <a:off x="534440" y="5984303"/>
            <a:ext cx="4796899" cy="325833"/>
          </a:xfrm>
        </p:spPr>
        <p:txBody>
          <a:bodyPr/>
          <a:lstStyle/>
          <a:p>
            <a:r>
              <a:rPr lang="en-US">
                <a:solidFill>
                  <a:srgbClr val="FDB002"/>
                </a:solidFill>
              </a:rPr>
              <a:t>Records downloaded per month (avg Jan-Aug 2017)</a:t>
            </a:r>
          </a:p>
        </p:txBody>
      </p:sp>
      <p:sp>
        <p:nvSpPr>
          <p:cNvPr id="21" name="Text Placeholder 22"/>
          <p:cNvSpPr>
            <a:spLocks noGrp="1"/>
          </p:cNvSpPr>
          <p:nvPr>
            <p:ph type="body" sz="quarter" idx="24"/>
          </p:nvPr>
        </p:nvSpPr>
        <p:spPr>
          <a:xfrm>
            <a:off x="6436843" y="5984303"/>
            <a:ext cx="3588121" cy="325833"/>
          </a:xfrm>
        </p:spPr>
        <p:txBody>
          <a:bodyPr/>
          <a:lstStyle/>
          <a:p>
            <a:r>
              <a:rPr lang="en-US" dirty="0">
                <a:solidFill>
                  <a:srgbClr val="FDB002"/>
                </a:solidFill>
              </a:rPr>
              <a:t>Total page views (</a:t>
            </a:r>
            <a:r>
              <a:rPr lang="en-US" dirty="0" smtClean="0">
                <a:solidFill>
                  <a:srgbClr val="FDB002"/>
                </a:solidFill>
              </a:rPr>
              <a:t>August 2017)</a:t>
            </a:r>
            <a:endParaRPr lang="en-US" dirty="0">
              <a:solidFill>
                <a:srgbClr val="FDB002"/>
              </a:solidFill>
            </a:endParaRPr>
          </a:p>
        </p:txBody>
      </p:sp>
    </p:spTree>
    <p:extLst>
      <p:ext uri="{BB962C8B-B14F-4D97-AF65-F5344CB8AC3E}">
        <p14:creationId xmlns:p14="http://schemas.microsoft.com/office/powerpoint/2010/main" val="194494029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2-18 at 07.00.29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296"/>
            <a:ext cx="10688638" cy="7536554"/>
          </a:xfrm>
          <a:prstGeom prst="rect">
            <a:avLst/>
          </a:prstGeom>
        </p:spPr>
      </p:pic>
    </p:spTree>
    <p:extLst>
      <p:ext uri="{BB962C8B-B14F-4D97-AF65-F5344CB8AC3E}">
        <p14:creationId xmlns:p14="http://schemas.microsoft.com/office/powerpoint/2010/main" val="208031916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3-16 at 06.15.17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653"/>
            <a:ext cx="10688638" cy="7562850"/>
          </a:xfrm>
          <a:prstGeom prst="rect">
            <a:avLst/>
          </a:prstGeom>
        </p:spPr>
      </p:pic>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spTree>
    <p:extLst>
      <p:ext uri="{BB962C8B-B14F-4D97-AF65-F5344CB8AC3E}">
        <p14:creationId xmlns:p14="http://schemas.microsoft.com/office/powerpoint/2010/main" val="9826864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pic>
        <p:nvPicPr>
          <p:cNvPr id="4" name="Picture 3" descr="Screen Shot 2017-11-09 at 21.03.51 .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Tree>
    <p:extLst>
      <p:ext uri="{BB962C8B-B14F-4D97-AF65-F5344CB8AC3E}">
        <p14:creationId xmlns:p14="http://schemas.microsoft.com/office/powerpoint/2010/main" val="3283355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pic>
        <p:nvPicPr>
          <p:cNvPr id="3" name="Picture 2" descr="Screen Shot 2017-11-09 at 21.06.33 .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6" name="Oval 5"/>
          <p:cNvSpPr/>
          <p:nvPr/>
        </p:nvSpPr>
        <p:spPr>
          <a:xfrm>
            <a:off x="7690174" y="2201128"/>
            <a:ext cx="1340490"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143544" y="1370491"/>
            <a:ext cx="987729"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12880" y="596929"/>
            <a:ext cx="2973390" cy="584776"/>
          </a:xfrm>
          <a:prstGeom prst="rect">
            <a:avLst/>
          </a:prstGeom>
          <a:solidFill>
            <a:schemeClr val="accent5">
              <a:lumMod val="20000"/>
              <a:lumOff val="80000"/>
            </a:schemeClr>
          </a:solidFill>
          <a:ln>
            <a:solidFill>
              <a:srgbClr val="0000FF"/>
            </a:solidFill>
          </a:ln>
        </p:spPr>
        <p:txBody>
          <a:bodyPr wrap="none">
            <a:spAutoFit/>
          </a:bodyPr>
          <a:lstStyle/>
          <a:p>
            <a:r>
              <a:rPr lang="nb-NO" sz="1600" dirty="0" smtClean="0"/>
              <a:t>All </a:t>
            </a:r>
            <a:r>
              <a:rPr lang="nb-NO" sz="1600" dirty="0" err="1" smtClean="0"/>
              <a:t>datasets</a:t>
            </a:r>
            <a:r>
              <a:rPr lang="nb-NO" sz="1600" dirty="0" smtClean="0"/>
              <a:t> </a:t>
            </a:r>
            <a:r>
              <a:rPr lang="nb-NO" sz="1600" dirty="0" err="1" smtClean="0"/>
              <a:t>are</a:t>
            </a:r>
            <a:r>
              <a:rPr lang="nb-NO" sz="1600" dirty="0" smtClean="0"/>
              <a:t> </a:t>
            </a:r>
            <a:r>
              <a:rPr lang="nb-NO" sz="1600" dirty="0" err="1" smtClean="0"/>
              <a:t>assigned</a:t>
            </a:r>
            <a:r>
              <a:rPr lang="nb-NO" sz="1600" dirty="0" smtClean="0"/>
              <a:t> a DOI:</a:t>
            </a:r>
          </a:p>
          <a:p>
            <a:r>
              <a:rPr lang="en-US" sz="1600" dirty="0">
                <a:hlinkClick r:id="rId5"/>
              </a:rPr>
              <a:t>https://doi.org/10.15468/wtlymk</a:t>
            </a:r>
            <a:r>
              <a:rPr lang="en-US" sz="1600" dirty="0"/>
              <a:t> </a:t>
            </a:r>
          </a:p>
        </p:txBody>
      </p:sp>
    </p:spTree>
    <p:extLst>
      <p:ext uri="{BB962C8B-B14F-4D97-AF65-F5344CB8AC3E}">
        <p14:creationId xmlns:p14="http://schemas.microsoft.com/office/powerpoint/2010/main" val="15342962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11-09 at 21.21.39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688638" cy="7565365"/>
          </a:xfrm>
          <a:prstGeom prst="rect">
            <a:avLst/>
          </a:prstGeom>
        </p:spPr>
      </p:pic>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sp>
        <p:nvSpPr>
          <p:cNvPr id="6" name="Oval 5"/>
          <p:cNvSpPr/>
          <p:nvPr/>
        </p:nvSpPr>
        <p:spPr>
          <a:xfrm>
            <a:off x="1495701" y="2144690"/>
            <a:ext cx="761963" cy="411697"/>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606374" y="2186726"/>
            <a:ext cx="1054044" cy="411697"/>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78207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1-09 at 21.12.49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39" y="0"/>
            <a:ext cx="10667599" cy="7562850"/>
          </a:xfrm>
          <a:prstGeom prst="rect">
            <a:avLst/>
          </a:prstGeom>
        </p:spPr>
      </p:pic>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sp>
        <p:nvSpPr>
          <p:cNvPr id="6" name="Oval 5"/>
          <p:cNvSpPr/>
          <p:nvPr/>
        </p:nvSpPr>
        <p:spPr>
          <a:xfrm>
            <a:off x="80414" y="7111338"/>
            <a:ext cx="2191363" cy="411697"/>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1665029" y="298796"/>
            <a:ext cx="8311687" cy="709366"/>
          </a:xfrm>
          <a:solidFill>
            <a:schemeClr val="bg2">
              <a:alpha val="50000"/>
            </a:schemeClr>
          </a:solidFill>
        </p:spPr>
        <p:txBody>
          <a:bodyPr/>
          <a:lstStyle/>
          <a:p>
            <a:r>
              <a:rPr lang="en-US" dirty="0" smtClean="0"/>
              <a:t>Reporting data use to publishers</a:t>
            </a:r>
            <a:endParaRPr lang="en-US" dirty="0"/>
          </a:p>
        </p:txBody>
      </p:sp>
    </p:spTree>
    <p:extLst>
      <p:ext uri="{BB962C8B-B14F-4D97-AF65-F5344CB8AC3E}">
        <p14:creationId xmlns:p14="http://schemas.microsoft.com/office/powerpoint/2010/main" val="429483558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09 at 15.48.18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5" name="Rectangle 4"/>
          <p:cNvSpPr/>
          <p:nvPr/>
        </p:nvSpPr>
        <p:spPr>
          <a:xfrm>
            <a:off x="5306092" y="891431"/>
            <a:ext cx="2451997" cy="538518"/>
          </a:xfrm>
          <a:prstGeom prst="rect">
            <a:avLst/>
          </a:prstGeom>
        </p:spPr>
        <p:txBody>
          <a:bodyPr wrap="none" lIns="91348" tIns="45675" rIns="91348" bIns="45675">
            <a:spAutoFit/>
          </a:bodyPr>
          <a:lstStyle/>
          <a:p>
            <a:r>
              <a:rPr lang="en-US" sz="2900" dirty="0" smtClean="0">
                <a:solidFill>
                  <a:srgbClr val="F2F2F2"/>
                </a:solidFill>
              </a:rPr>
              <a:t>tribe: </a:t>
            </a:r>
            <a:r>
              <a:rPr lang="en-US" sz="2900" b="1" dirty="0" smtClean="0">
                <a:solidFill>
                  <a:srgbClr val="F2F2F2"/>
                </a:solidFill>
              </a:rPr>
              <a:t>Triticeae</a:t>
            </a:r>
            <a:endParaRPr lang="en-US" sz="2900" b="1" dirty="0">
              <a:solidFill>
                <a:srgbClr val="F2F2F2"/>
              </a:solidFill>
            </a:endParaRPr>
          </a:p>
        </p:txBody>
      </p:sp>
      <p:sp>
        <p:nvSpPr>
          <p:cNvPr id="2" name="Rectangle 1"/>
          <p:cNvSpPr/>
          <p:nvPr/>
        </p:nvSpPr>
        <p:spPr>
          <a:xfrm>
            <a:off x="6024642" y="6970168"/>
            <a:ext cx="4561204" cy="415407"/>
          </a:xfrm>
          <a:prstGeom prst="rect">
            <a:avLst/>
          </a:prstGeom>
        </p:spPr>
        <p:txBody>
          <a:bodyPr wrap="none" lIns="91348" tIns="45675" rIns="91348" bIns="45675">
            <a:spAutoFit/>
          </a:bodyPr>
          <a:lstStyle/>
          <a:p>
            <a:pPr algn="r"/>
            <a:r>
              <a:rPr lang="en-US" dirty="0">
                <a:solidFill>
                  <a:srgbClr val="F2F2F2"/>
                </a:solidFill>
              </a:rPr>
              <a:t>Total </a:t>
            </a:r>
            <a:r>
              <a:rPr lang="en-US" dirty="0" smtClean="0">
                <a:solidFill>
                  <a:srgbClr val="F2F2F2"/>
                </a:solidFill>
              </a:rPr>
              <a:t>1,565,639 </a:t>
            </a:r>
            <a:r>
              <a:rPr lang="en-US" dirty="0">
                <a:solidFill>
                  <a:srgbClr val="F2F2F2"/>
                </a:solidFill>
              </a:rPr>
              <a:t>occurrences of Triticeae</a:t>
            </a:r>
          </a:p>
        </p:txBody>
      </p:sp>
      <p:sp>
        <p:nvSpPr>
          <p:cNvPr id="3" name="Oval 2"/>
          <p:cNvSpPr/>
          <p:nvPr/>
        </p:nvSpPr>
        <p:spPr>
          <a:xfrm>
            <a:off x="4868091" y="663161"/>
            <a:ext cx="708948"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9923250" y="13817"/>
            <a:ext cx="708948"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Wheat spike image small_1.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93460" y="5361722"/>
            <a:ext cx="2821836" cy="1608446"/>
          </a:xfrm>
          <a:prstGeom prst="rect">
            <a:avLst/>
          </a:prstGeom>
        </p:spPr>
      </p:pic>
    </p:spTree>
    <p:extLst>
      <p:ext uri="{BB962C8B-B14F-4D97-AF65-F5344CB8AC3E}">
        <p14:creationId xmlns:p14="http://schemas.microsoft.com/office/powerpoint/2010/main" val="171794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1-10 at 12.39.53 .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3" name="Oval 2"/>
          <p:cNvSpPr/>
          <p:nvPr/>
        </p:nvSpPr>
        <p:spPr>
          <a:xfrm>
            <a:off x="9881458" y="76382"/>
            <a:ext cx="708948"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28220" y="686771"/>
            <a:ext cx="519649" cy="20139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7-11-10 at 12.42.33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49789" y="489080"/>
            <a:ext cx="4559300" cy="577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8579794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09 at 16.39.54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pic>
        <p:nvPicPr>
          <p:cNvPr id="5" name="Picture 4" descr="Triticea in GBI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1296144"/>
            <a:ext cx="10688638" cy="6229698"/>
          </a:xfrm>
          <a:prstGeom prst="rect">
            <a:avLst/>
          </a:prstGeom>
        </p:spPr>
      </p:pic>
      <p:sp>
        <p:nvSpPr>
          <p:cNvPr id="7" name="Rectangle 6"/>
          <p:cNvSpPr/>
          <p:nvPr/>
        </p:nvSpPr>
        <p:spPr>
          <a:xfrm>
            <a:off x="159748" y="-5316"/>
            <a:ext cx="4886921" cy="415407"/>
          </a:xfrm>
          <a:prstGeom prst="rect">
            <a:avLst/>
          </a:prstGeom>
        </p:spPr>
        <p:txBody>
          <a:bodyPr wrap="none" lIns="91348" tIns="45675" rIns="91348" bIns="45675">
            <a:spAutoFit/>
          </a:bodyPr>
          <a:lstStyle/>
          <a:p>
            <a:r>
              <a:rPr lang="en-US" dirty="0" smtClean="0">
                <a:solidFill>
                  <a:srgbClr val="FFFF00"/>
                </a:solidFill>
              </a:rPr>
              <a:t>Download </a:t>
            </a:r>
            <a:r>
              <a:rPr lang="en-US" b="1" dirty="0" smtClean="0">
                <a:solidFill>
                  <a:srgbClr val="FFFF00"/>
                </a:solidFill>
              </a:rPr>
              <a:t>Triticeae</a:t>
            </a:r>
            <a:r>
              <a:rPr lang="en-US" dirty="0" smtClean="0">
                <a:solidFill>
                  <a:srgbClr val="FFFF00"/>
                </a:solidFill>
              </a:rPr>
              <a:t> data published in GBIF </a:t>
            </a:r>
            <a:endParaRPr lang="en-US" dirty="0">
              <a:solidFill>
                <a:srgbClr val="FFFF00"/>
              </a:solidFill>
            </a:endParaRPr>
          </a:p>
        </p:txBody>
      </p:sp>
      <p:sp>
        <p:nvSpPr>
          <p:cNvPr id="8" name="Oval 7"/>
          <p:cNvSpPr/>
          <p:nvPr/>
        </p:nvSpPr>
        <p:spPr>
          <a:xfrm>
            <a:off x="3397795" y="2579323"/>
            <a:ext cx="2271389" cy="383707"/>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90969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6-09 at 17.09.56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
            <a:ext cx="10688638" cy="5324743"/>
          </a:xfrm>
          <a:prstGeom prst="rect">
            <a:avLst/>
          </a:prstGeom>
        </p:spPr>
      </p:pic>
      <p:cxnSp>
        <p:nvCxnSpPr>
          <p:cNvPr id="6" name="Straight Arrow Connector 5"/>
          <p:cNvCxnSpPr/>
          <p:nvPr/>
        </p:nvCxnSpPr>
        <p:spPr>
          <a:xfrm>
            <a:off x="1743918" y="3853439"/>
            <a:ext cx="1080121" cy="1800200"/>
          </a:xfrm>
          <a:prstGeom prst="straightConnector1">
            <a:avLst/>
          </a:prstGeom>
          <a:ln w="50800">
            <a:solidFill>
              <a:schemeClr val="accent1">
                <a:alpha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91792" y="5581625"/>
            <a:ext cx="9703673" cy="1569660"/>
          </a:xfrm>
          <a:prstGeom prst="rect">
            <a:avLst/>
          </a:prstGeom>
        </p:spPr>
        <p:txBody>
          <a:bodyPr wrap="square" lIns="91348" tIns="45675" rIns="91348" bIns="45675">
            <a:spAutoFit/>
          </a:bodyPr>
          <a:lstStyle/>
          <a:p>
            <a:r>
              <a:rPr lang="en-US" sz="2400" b="1" dirty="0">
                <a:solidFill>
                  <a:srgbClr val="0000FF"/>
                </a:solidFill>
              </a:rPr>
              <a:t>Citing</a:t>
            </a:r>
            <a:r>
              <a:rPr lang="en-US" sz="2400" dirty="0">
                <a:solidFill>
                  <a:srgbClr val="0000FF"/>
                </a:solidFill>
              </a:rPr>
              <a:t> </a:t>
            </a:r>
            <a:r>
              <a:rPr lang="en-US" sz="2400" dirty="0"/>
              <a:t>the data </a:t>
            </a:r>
            <a:r>
              <a:rPr lang="en-US" sz="2400" b="1" dirty="0">
                <a:solidFill>
                  <a:srgbClr val="0000FF"/>
                </a:solidFill>
              </a:rPr>
              <a:t>download DOI </a:t>
            </a:r>
            <a:r>
              <a:rPr lang="en-US" sz="2400" dirty="0"/>
              <a:t>will resolve to the </a:t>
            </a:r>
            <a:r>
              <a:rPr lang="en-US" sz="2400" b="1" dirty="0">
                <a:solidFill>
                  <a:srgbClr val="0000FF"/>
                </a:solidFill>
              </a:rPr>
              <a:t>dataset DOIs </a:t>
            </a:r>
            <a:r>
              <a:rPr lang="en-US" sz="2400" dirty="0"/>
              <a:t>assigned for each dataset contributing data records to the download set.</a:t>
            </a:r>
          </a:p>
          <a:p>
            <a:r>
              <a:rPr lang="en-US" sz="2400" dirty="0"/>
              <a:t> </a:t>
            </a:r>
          </a:p>
          <a:p>
            <a:r>
              <a:rPr lang="en-US" sz="2400" dirty="0">
                <a:solidFill>
                  <a:srgbClr val="000000"/>
                </a:solidFill>
              </a:rPr>
              <a:t>This way, </a:t>
            </a:r>
            <a:r>
              <a:rPr lang="en-US" sz="2400" dirty="0">
                <a:solidFill>
                  <a:srgbClr val="0000FF"/>
                </a:solidFill>
              </a:rPr>
              <a:t>all data publishers </a:t>
            </a:r>
            <a:r>
              <a:rPr lang="en-US" sz="2400" dirty="0"/>
              <a:t>contributing data records </a:t>
            </a:r>
            <a:r>
              <a:rPr lang="en-US" sz="2400" dirty="0">
                <a:solidFill>
                  <a:srgbClr val="0000FF"/>
                </a:solidFill>
              </a:rPr>
              <a:t>will be </a:t>
            </a:r>
            <a:r>
              <a:rPr lang="en-US" sz="2400" b="1" dirty="0" smtClean="0">
                <a:solidFill>
                  <a:srgbClr val="0000FF"/>
                </a:solidFill>
              </a:rPr>
              <a:t>accredited</a:t>
            </a:r>
            <a:r>
              <a:rPr lang="en-US" sz="2400" dirty="0">
                <a:solidFill>
                  <a:srgbClr val="0000FF"/>
                </a:solidFill>
              </a:rPr>
              <a:t>!</a:t>
            </a:r>
          </a:p>
        </p:txBody>
      </p:sp>
      <p:cxnSp>
        <p:nvCxnSpPr>
          <p:cNvPr id="12" name="Straight Arrow Connector 11"/>
          <p:cNvCxnSpPr/>
          <p:nvPr/>
        </p:nvCxnSpPr>
        <p:spPr>
          <a:xfrm flipH="1">
            <a:off x="1887935" y="1909217"/>
            <a:ext cx="2376264" cy="1656184"/>
          </a:xfrm>
          <a:prstGeom prst="straightConnector1">
            <a:avLst/>
          </a:prstGeom>
          <a:ln w="50800">
            <a:solidFill>
              <a:schemeClr val="accent1">
                <a:alpha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59748" y="37014"/>
            <a:ext cx="3729753" cy="415407"/>
          </a:xfrm>
          <a:prstGeom prst="rect">
            <a:avLst/>
          </a:prstGeom>
        </p:spPr>
        <p:txBody>
          <a:bodyPr wrap="none" lIns="91348" tIns="45675" rIns="91348" bIns="45675">
            <a:spAutoFit/>
          </a:bodyPr>
          <a:lstStyle/>
          <a:p>
            <a:r>
              <a:rPr lang="en-US" dirty="0" smtClean="0">
                <a:solidFill>
                  <a:srgbClr val="FFFF00"/>
                </a:solidFill>
              </a:rPr>
              <a:t>Triticeae published data in GBIF </a:t>
            </a:r>
            <a:endParaRPr lang="en-US" dirty="0">
              <a:solidFill>
                <a:srgbClr val="FFFF00"/>
              </a:solidFill>
            </a:endParaRPr>
          </a:p>
        </p:txBody>
      </p:sp>
    </p:spTree>
    <p:extLst>
      <p:ext uri="{BB962C8B-B14F-4D97-AF65-F5344CB8AC3E}">
        <p14:creationId xmlns:p14="http://schemas.microsoft.com/office/powerpoint/2010/main" val="3404681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cc_kingdom-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369" y="901158"/>
            <a:ext cx="10064563" cy="6649000"/>
          </a:xfrm>
          <a:prstGeom prst="rect">
            <a:avLst/>
          </a:prstGeom>
        </p:spPr>
      </p:pic>
      <p:sp>
        <p:nvSpPr>
          <p:cNvPr id="24" name="Title 23"/>
          <p:cNvSpPr>
            <a:spLocks noGrp="1"/>
          </p:cNvSpPr>
          <p:nvPr>
            <p:ph type="title"/>
          </p:nvPr>
        </p:nvSpPr>
        <p:spPr>
          <a:xfrm>
            <a:off x="516618" y="233003"/>
            <a:ext cx="7012644" cy="791843"/>
          </a:xfrm>
        </p:spPr>
        <p:txBody>
          <a:bodyPr/>
          <a:lstStyle/>
          <a:p>
            <a:r>
              <a:rPr lang="en-US" b="1" dirty="0"/>
              <a:t>Data published through GBIF.org</a:t>
            </a:r>
          </a:p>
        </p:txBody>
      </p:sp>
      <p:cxnSp>
        <p:nvCxnSpPr>
          <p:cNvPr id="4" name="Straight Arrow Connector 3"/>
          <p:cNvCxnSpPr/>
          <p:nvPr/>
        </p:nvCxnSpPr>
        <p:spPr>
          <a:xfrm>
            <a:off x="8506497" y="2699021"/>
            <a:ext cx="478093" cy="544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 name="Picture 4" descr="2014, GBIF love CC.png">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7482" y="2309933"/>
            <a:ext cx="970836" cy="547123"/>
          </a:xfrm>
          <a:prstGeom prst="rect">
            <a:avLst/>
          </a:prstGeom>
        </p:spPr>
      </p:pic>
      <p:cxnSp>
        <p:nvCxnSpPr>
          <p:cNvPr id="10" name="Straight Connector 9"/>
          <p:cNvCxnSpPr/>
          <p:nvPr/>
        </p:nvCxnSpPr>
        <p:spPr>
          <a:xfrm flipV="1">
            <a:off x="10129230" y="1324594"/>
            <a:ext cx="116279" cy="225962"/>
          </a:xfrm>
          <a:prstGeom prst="line">
            <a:avLst/>
          </a:prstGeom>
        </p:spPr>
        <p:style>
          <a:lnRef idx="2">
            <a:schemeClr val="accent1"/>
          </a:lnRef>
          <a:fillRef idx="0">
            <a:schemeClr val="accent1"/>
          </a:fillRef>
          <a:effectRef idx="1">
            <a:schemeClr val="accent1"/>
          </a:effectRef>
          <a:fontRef idx="minor">
            <a:schemeClr val="tx1"/>
          </a:fontRef>
        </p:style>
      </p:cxnSp>
      <p:sp>
        <p:nvSpPr>
          <p:cNvPr id="8" name="5-Point Star 7"/>
          <p:cNvSpPr/>
          <p:nvPr/>
        </p:nvSpPr>
        <p:spPr>
          <a:xfrm>
            <a:off x="10105419" y="1192237"/>
            <a:ext cx="318853" cy="2964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528548" y="913714"/>
            <a:ext cx="757815" cy="415498"/>
          </a:xfrm>
          <a:prstGeom prst="rect">
            <a:avLst/>
          </a:prstGeom>
        </p:spPr>
        <p:txBody>
          <a:bodyPr wrap="none">
            <a:spAutoFit/>
          </a:bodyPr>
          <a:lstStyle/>
          <a:p>
            <a:pPr algn="r"/>
            <a:r>
              <a:rPr lang="en-US" sz="1050" dirty="0" smtClean="0"/>
              <a:t>1 billion</a:t>
            </a:r>
          </a:p>
          <a:p>
            <a:pPr algn="r"/>
            <a:r>
              <a:rPr lang="en-US" sz="1050" dirty="0" smtClean="0"/>
              <a:t>ca 1</a:t>
            </a:r>
            <a:r>
              <a:rPr lang="en-US" sz="1050" baseline="30000" dirty="0" smtClean="0"/>
              <a:t>st</a:t>
            </a:r>
            <a:r>
              <a:rPr lang="en-US" sz="1050" dirty="0" smtClean="0"/>
              <a:t> April</a:t>
            </a:r>
            <a:endParaRPr lang="en-US" sz="1050" dirty="0"/>
          </a:p>
        </p:txBody>
      </p:sp>
    </p:spTree>
    <p:extLst>
      <p:ext uri="{BB962C8B-B14F-4D97-AF65-F5344CB8AC3E}">
        <p14:creationId xmlns:p14="http://schemas.microsoft.com/office/powerpoint/2010/main" val="3460073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3-16 at 06.30.23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2053" y="1169146"/>
            <a:ext cx="9319953" cy="5886287"/>
          </a:xfrm>
          <a:prstGeom prst="rect">
            <a:avLst/>
          </a:prstGeom>
        </p:spPr>
      </p:pic>
      <p:sp>
        <p:nvSpPr>
          <p:cNvPr id="3" name="Rectangle 2"/>
          <p:cNvSpPr/>
          <p:nvPr/>
        </p:nvSpPr>
        <p:spPr>
          <a:xfrm>
            <a:off x="670375" y="272816"/>
            <a:ext cx="9290939" cy="584685"/>
          </a:xfrm>
          <a:prstGeom prst="rect">
            <a:avLst/>
          </a:prstGeom>
        </p:spPr>
        <p:txBody>
          <a:bodyPr wrap="none" lIns="91348" tIns="45675" rIns="91348" bIns="45675">
            <a:spAutoFit/>
          </a:bodyPr>
          <a:lstStyle/>
          <a:p>
            <a:r>
              <a:rPr lang="en-US" sz="3200" dirty="0" smtClean="0">
                <a:solidFill>
                  <a:srgbClr val="008000"/>
                </a:solidFill>
              </a:rPr>
              <a:t>You receive an email when the download file is ready</a:t>
            </a:r>
            <a:endParaRPr lang="en-US" sz="3200" dirty="0">
              <a:solidFill>
                <a:srgbClr val="008000"/>
              </a:solidFill>
            </a:endParaRPr>
          </a:p>
        </p:txBody>
      </p:sp>
    </p:spTree>
    <p:extLst>
      <p:ext uri="{BB962C8B-B14F-4D97-AF65-F5344CB8AC3E}">
        <p14:creationId xmlns:p14="http://schemas.microsoft.com/office/powerpoint/2010/main" val="33262338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3-16 at 06.23.08 .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0688638" cy="6540474"/>
          </a:xfrm>
          <a:prstGeom prst="rect">
            <a:avLst/>
          </a:prstGeom>
        </p:spPr>
      </p:pic>
      <p:pic>
        <p:nvPicPr>
          <p:cNvPr id="3" name="Picture 2" descr="Screen Shot 2017-03-16 at 06.26.33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51" y="4519624"/>
            <a:ext cx="10309705" cy="2974960"/>
          </a:xfrm>
          <a:prstGeom prst="rect">
            <a:avLst/>
          </a:prstGeom>
        </p:spPr>
      </p:pic>
      <p:sp>
        <p:nvSpPr>
          <p:cNvPr id="4" name="Oval 3"/>
          <p:cNvSpPr/>
          <p:nvPr/>
        </p:nvSpPr>
        <p:spPr>
          <a:xfrm>
            <a:off x="9693851" y="56439"/>
            <a:ext cx="846623"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217175" y="357773"/>
            <a:ext cx="945398" cy="404156"/>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544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6517" y="2086430"/>
            <a:ext cx="6012650" cy="3046897"/>
          </a:xfrm>
          <a:prstGeom prst="rect">
            <a:avLst/>
          </a:prstGeom>
        </p:spPr>
        <p:txBody>
          <a:bodyPr wrap="square" lIns="91348" tIns="45675" rIns="91348" bIns="45675">
            <a:spAutoFit/>
          </a:bodyPr>
          <a:lstStyle/>
          <a:p>
            <a:r>
              <a:rPr lang="en-US" sz="2400" dirty="0"/>
              <a:t>We store all download files as long as possible.</a:t>
            </a:r>
          </a:p>
          <a:p>
            <a:endParaRPr lang="en-US" sz="2400" dirty="0"/>
          </a:p>
          <a:p>
            <a:r>
              <a:rPr lang="en-US" sz="2400" dirty="0"/>
              <a:t>The download metadata page will always </a:t>
            </a:r>
            <a:r>
              <a:rPr lang="en-US" sz="2400" u="sng" dirty="0"/>
              <a:t>resolve</a:t>
            </a:r>
            <a:r>
              <a:rPr lang="en-US" sz="2400" dirty="0"/>
              <a:t>, but the file itself might be removed in the future.</a:t>
            </a:r>
          </a:p>
          <a:p>
            <a:endParaRPr lang="en-US" sz="2400" dirty="0"/>
          </a:p>
          <a:p>
            <a:r>
              <a:rPr lang="en-US" sz="2400" dirty="0"/>
              <a:t>We strive to store all downloads, but prioritize downloads that have been </a:t>
            </a:r>
            <a:r>
              <a:rPr lang="en-US" sz="2400" u="sng" dirty="0"/>
              <a:t>cited</a:t>
            </a:r>
            <a:r>
              <a:rPr lang="en-US" sz="2400" dirty="0"/>
              <a:t>.</a:t>
            </a:r>
          </a:p>
        </p:txBody>
      </p:sp>
      <p:pic>
        <p:nvPicPr>
          <p:cNvPr id="3" name="Picture 2" descr="binary-code-image_789_592_70_s-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21509" y="0"/>
            <a:ext cx="3167129" cy="7562850"/>
          </a:xfrm>
          <a:prstGeom prst="rect">
            <a:avLst/>
          </a:prstGeom>
        </p:spPr>
      </p:pic>
    </p:spTree>
    <p:extLst>
      <p:ext uri="{BB962C8B-B14F-4D97-AF65-F5344CB8AC3E}">
        <p14:creationId xmlns:p14="http://schemas.microsoft.com/office/powerpoint/2010/main" val="1795219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17" tIns="52007" rIns="104017" bIns="52007"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1001206" y="2289052"/>
            <a:ext cx="5739246" cy="232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17" tIns="52007" rIns="104017" bIns="52007">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4800" b="1" dirty="0">
                <a:latin typeface="Trebuchet MS" charset="0"/>
              </a:rPr>
              <a:t>Publish your biodiversity data with GBIF</a:t>
            </a: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6"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connected-world-noun-169544.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13655" y="3207586"/>
            <a:ext cx="4374983" cy="3776756"/>
          </a:xfrm>
          <a:prstGeom prst="rect">
            <a:avLst/>
          </a:prstGeom>
        </p:spPr>
      </p:pic>
      <p:pic>
        <p:nvPicPr>
          <p:cNvPr id="7" name="Picture 6" descr="GBIF-2015-mark.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2669" y="5355270"/>
            <a:ext cx="1253261" cy="1253261"/>
          </a:xfrm>
          <a:prstGeom prst="rect">
            <a:avLst/>
          </a:prstGeom>
          <a:effectLst>
            <a:glow rad="76200">
              <a:srgbClr val="CCFFCC">
                <a:alpha val="75000"/>
              </a:srgbClr>
            </a:glow>
          </a:effectLst>
        </p:spPr>
      </p:pic>
    </p:spTree>
    <p:extLst>
      <p:ext uri="{BB962C8B-B14F-4D97-AF65-F5344CB8AC3E}">
        <p14:creationId xmlns:p14="http://schemas.microsoft.com/office/powerpoint/2010/main" val="24012552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ata publishing (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14" y="0"/>
            <a:ext cx="5522478" cy="7562870"/>
          </a:xfrm>
          <a:prstGeom prst="rect">
            <a:avLst/>
          </a:prstGeom>
        </p:spPr>
      </p:pic>
      <p:pic>
        <p:nvPicPr>
          <p:cNvPr id="12" name="Picture 11" descr="Screen Shot 2016-12-13 at 15.42.24 .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40458" y="5270705"/>
            <a:ext cx="2327743" cy="1508639"/>
          </a:xfrm>
          <a:prstGeom prst="rect">
            <a:avLst/>
          </a:prstGeom>
        </p:spPr>
      </p:pic>
      <p:pic>
        <p:nvPicPr>
          <p:cNvPr id="14" name="Picture 13" descr="-2.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32652" y="258559"/>
            <a:ext cx="1099341" cy="739001"/>
          </a:xfrm>
          <a:prstGeom prst="rect">
            <a:avLst/>
          </a:prstGeom>
        </p:spPr>
      </p:pic>
      <p:pic>
        <p:nvPicPr>
          <p:cNvPr id="20" name="Picture 19" descr="-3.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1574" y="1601844"/>
            <a:ext cx="924097" cy="739750"/>
          </a:xfrm>
          <a:prstGeom prst="rect">
            <a:avLst/>
          </a:prstGeom>
        </p:spPr>
      </p:pic>
      <p:pic>
        <p:nvPicPr>
          <p:cNvPr id="16" name="Picture 15" descr="-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40456" y="2380759"/>
            <a:ext cx="847990" cy="637406"/>
          </a:xfrm>
          <a:prstGeom prst="rect">
            <a:avLst/>
          </a:prstGeom>
        </p:spPr>
      </p:pic>
      <p:pic>
        <p:nvPicPr>
          <p:cNvPr id="23" name="Picture 22" descr="-2.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47154">
            <a:off x="303691" y="919597"/>
            <a:ext cx="1088181" cy="545384"/>
          </a:xfrm>
          <a:prstGeom prst="rect">
            <a:avLst/>
          </a:prstGeom>
          <a:ln>
            <a:solidFill>
              <a:schemeClr val="bg1">
                <a:lumMod val="50000"/>
              </a:schemeClr>
            </a:solidFill>
          </a:ln>
        </p:spPr>
      </p:pic>
      <p:pic>
        <p:nvPicPr>
          <p:cNvPr id="4" name="Picture 3" descr="Screen Shot 2017-02-28 at 12.41.51 .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171815" y="4"/>
            <a:ext cx="1371600" cy="1384300"/>
          </a:xfrm>
          <a:prstGeom prst="rect">
            <a:avLst/>
          </a:prstGeom>
        </p:spPr>
      </p:pic>
      <p:pic>
        <p:nvPicPr>
          <p:cNvPr id="8" name="Picture 7" descr="GBIF_NO_transp.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84837" y="6251360"/>
            <a:ext cx="498205" cy="498205"/>
          </a:xfrm>
          <a:prstGeom prst="rect">
            <a:avLst/>
          </a:prstGeom>
        </p:spPr>
      </p:pic>
      <p:pic>
        <p:nvPicPr>
          <p:cNvPr id="15" name="Picture 14" descr="-4.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55803" y="160163"/>
            <a:ext cx="824771" cy="976961"/>
          </a:xfrm>
          <a:prstGeom prst="rect">
            <a:avLst/>
          </a:prstGeom>
        </p:spPr>
      </p:pic>
      <p:pic>
        <p:nvPicPr>
          <p:cNvPr id="21" name="Picture 20" descr="-2.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656033" y="1139393"/>
            <a:ext cx="928302" cy="1025370"/>
          </a:xfrm>
          <a:prstGeom prst="rect">
            <a:avLst/>
          </a:prstGeom>
        </p:spPr>
      </p:pic>
      <p:pic>
        <p:nvPicPr>
          <p:cNvPr id="24" name="Picture 23" descr="Screen Shot 2017-02-28 at 12.41.51 .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128938" y="1859534"/>
            <a:ext cx="832225" cy="839930"/>
          </a:xfrm>
          <a:prstGeom prst="rect">
            <a:avLst/>
          </a:prstGeom>
        </p:spPr>
      </p:pic>
      <p:pic>
        <p:nvPicPr>
          <p:cNvPr id="18" name="Picture 17" descr="-3.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902220" y="1357342"/>
            <a:ext cx="930423" cy="784751"/>
          </a:xfrm>
          <a:prstGeom prst="rect">
            <a:avLst/>
          </a:prstGeom>
        </p:spPr>
      </p:pic>
      <p:pic>
        <p:nvPicPr>
          <p:cNvPr id="17" name="Picture 16" descr="-1.jp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496112" y="997555"/>
            <a:ext cx="819774" cy="721067"/>
          </a:xfrm>
          <a:prstGeom prst="rect">
            <a:avLst/>
          </a:prstGeom>
        </p:spPr>
      </p:pic>
      <p:pic>
        <p:nvPicPr>
          <p:cNvPr id="13" name="Picture 12" descr="-5.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297643" y="2052667"/>
            <a:ext cx="936760" cy="847768"/>
          </a:xfrm>
          <a:prstGeom prst="rect">
            <a:avLst/>
          </a:prstGeom>
        </p:spPr>
      </p:pic>
      <p:pic>
        <p:nvPicPr>
          <p:cNvPr id="7" name="Picture 6" descr="Lace_Webbed_Spider,_Amaurobius_Similis,_2009.jp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07137" y="50856"/>
            <a:ext cx="718112" cy="718112"/>
          </a:xfrm>
          <a:prstGeom prst="rect">
            <a:avLst/>
          </a:prstGeom>
        </p:spPr>
      </p:pic>
      <p:pic>
        <p:nvPicPr>
          <p:cNvPr id="19" name="Picture 18" descr="-1.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9625027">
            <a:off x="2563277" y="723579"/>
            <a:ext cx="1167758" cy="563062"/>
          </a:xfrm>
          <a:prstGeom prst="rect">
            <a:avLst/>
          </a:prstGeom>
        </p:spPr>
      </p:pic>
      <p:pic>
        <p:nvPicPr>
          <p:cNvPr id="27" name="Picture 26" descr="UiO_NHM_A_ENG.png">
            <a:hlinkClick r:id="rId18"/>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174752" y="6310760"/>
            <a:ext cx="3891879" cy="478366"/>
          </a:xfrm>
          <a:prstGeom prst="rect">
            <a:avLst/>
          </a:prstGeom>
          <a:solidFill>
            <a:schemeClr val="bg1"/>
          </a:solidFill>
        </p:spPr>
      </p:pic>
      <p:sp>
        <p:nvSpPr>
          <p:cNvPr id="28" name="Rectangle 27"/>
          <p:cNvSpPr/>
          <p:nvPr/>
        </p:nvSpPr>
        <p:spPr>
          <a:xfrm>
            <a:off x="4770440" y="1475529"/>
            <a:ext cx="5434579" cy="2677565"/>
          </a:xfrm>
          <a:prstGeom prst="rect">
            <a:avLst/>
          </a:prstGeom>
        </p:spPr>
        <p:txBody>
          <a:bodyPr wrap="square" lIns="91348" tIns="45675" rIns="91348" bIns="45675">
            <a:spAutoFit/>
          </a:bodyPr>
          <a:lstStyle/>
          <a:p>
            <a:pPr algn="r"/>
            <a:r>
              <a:rPr lang="en-US" sz="3200" i="1" dirty="0"/>
              <a:t> </a:t>
            </a:r>
            <a:r>
              <a:rPr lang="en-US" sz="3200" b="1" i="1" dirty="0"/>
              <a:t>If a tree falls in the forest and nobody publishes the event in GBIF, did it really happen?</a:t>
            </a:r>
          </a:p>
          <a:p>
            <a:pPr algn="r"/>
            <a:endParaRPr lang="en-US" sz="2400" b="1" dirty="0"/>
          </a:p>
          <a:p>
            <a:pPr algn="r"/>
            <a:r>
              <a:rPr lang="en-US" sz="2400" dirty="0"/>
              <a:t>Global Biodiversity Information Facility, free and open access to biodiversity data.</a:t>
            </a:r>
          </a:p>
        </p:txBody>
      </p:sp>
      <p:pic>
        <p:nvPicPr>
          <p:cNvPr id="2" name="Picture 1" descr="GBIF_NO_2_transp.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19212" y="4926450"/>
            <a:ext cx="3947419" cy="1260599"/>
          </a:xfrm>
          <a:prstGeom prst="rect">
            <a:avLst/>
          </a:prstGeom>
        </p:spPr>
      </p:pic>
      <p:sp>
        <p:nvSpPr>
          <p:cNvPr id="25" name="Rectangle 24"/>
          <p:cNvSpPr/>
          <p:nvPr/>
        </p:nvSpPr>
        <p:spPr>
          <a:xfrm>
            <a:off x="7096662" y="278807"/>
            <a:ext cx="3108357" cy="246130"/>
          </a:xfrm>
          <a:prstGeom prst="rect">
            <a:avLst/>
          </a:prstGeom>
        </p:spPr>
        <p:txBody>
          <a:bodyPr wrap="none" lIns="91348" tIns="45675" rIns="91348" bIns="45675">
            <a:spAutoFit/>
          </a:bodyPr>
          <a:lstStyle/>
          <a:p>
            <a:pPr algn="r"/>
            <a:r>
              <a:rPr lang="en-US" sz="1000" dirty="0" smtClean="0">
                <a:solidFill>
                  <a:schemeClr val="bg1">
                    <a:lumMod val="50000"/>
                  </a:schemeClr>
                </a:solidFill>
              </a:rPr>
              <a:t>R workshop 18</a:t>
            </a:r>
            <a:r>
              <a:rPr lang="en-US" sz="1000" baseline="30000" dirty="0" smtClean="0">
                <a:solidFill>
                  <a:schemeClr val="bg1">
                    <a:lumMod val="50000"/>
                  </a:schemeClr>
                </a:solidFill>
              </a:rPr>
              <a:t>th</a:t>
            </a:r>
            <a:r>
              <a:rPr lang="en-US" sz="1000" dirty="0" smtClean="0">
                <a:solidFill>
                  <a:schemeClr val="bg1">
                    <a:lumMod val="50000"/>
                  </a:schemeClr>
                </a:solidFill>
              </a:rPr>
              <a:t> &amp; 19</a:t>
            </a:r>
            <a:r>
              <a:rPr lang="en-US" sz="1000" baseline="30000" dirty="0" smtClean="0">
                <a:solidFill>
                  <a:schemeClr val="bg1">
                    <a:lumMod val="50000"/>
                  </a:schemeClr>
                </a:solidFill>
              </a:rPr>
              <a:t>th</a:t>
            </a:r>
            <a:r>
              <a:rPr lang="en-US" sz="1000" dirty="0" smtClean="0">
                <a:solidFill>
                  <a:schemeClr val="bg1">
                    <a:lumMod val="50000"/>
                  </a:schemeClr>
                </a:solidFill>
              </a:rPr>
              <a:t> February 2018 NTNU Trondheim</a:t>
            </a:r>
            <a:endParaRPr lang="en-US" sz="1000" dirty="0">
              <a:solidFill>
                <a:schemeClr val="bg1">
                  <a:lumMod val="50000"/>
                </a:schemeClr>
              </a:solidFill>
            </a:endParaRPr>
          </a:p>
        </p:txBody>
      </p:sp>
    </p:spTree>
    <p:extLst>
      <p:ext uri="{BB962C8B-B14F-4D97-AF65-F5344CB8AC3E}">
        <p14:creationId xmlns:p14="http://schemas.microsoft.com/office/powerpoint/2010/main" val="7724186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38" y="473133"/>
            <a:ext cx="7927501" cy="1023806"/>
          </a:xfrm>
        </p:spPr>
        <p:txBody>
          <a:bodyPr>
            <a:normAutofit/>
          </a:bodyPr>
          <a:lstStyle/>
          <a:p>
            <a:r>
              <a:rPr lang="en-US" sz="3600" dirty="0" smtClean="0"/>
              <a:t>Biodiversity data life cycle</a:t>
            </a:r>
            <a:endParaRPr lang="en-US" sz="3600" dirty="0"/>
          </a:p>
        </p:txBody>
      </p:sp>
      <p:sp>
        <p:nvSpPr>
          <p:cNvPr id="3" name="Content Placeholder 2"/>
          <p:cNvSpPr>
            <a:spLocks noGrp="1"/>
          </p:cNvSpPr>
          <p:nvPr>
            <p:ph idx="1"/>
          </p:nvPr>
        </p:nvSpPr>
        <p:spPr>
          <a:xfrm>
            <a:off x="298838" y="1572879"/>
            <a:ext cx="8006619" cy="4991131"/>
          </a:xfrm>
        </p:spPr>
        <p:txBody>
          <a:bodyPr>
            <a:normAutofit fontScale="92500"/>
          </a:bodyPr>
          <a:lstStyle/>
          <a:p>
            <a:r>
              <a:rPr lang="en-US" dirty="0" smtClean="0"/>
              <a:t>Study design </a:t>
            </a:r>
            <a:r>
              <a:rPr lang="en-US" dirty="0" smtClean="0">
                <a:solidFill>
                  <a:schemeClr val="bg1">
                    <a:lumMod val="50000"/>
                  </a:schemeClr>
                </a:solidFill>
              </a:rPr>
              <a:t>(reuse or publish protocols)</a:t>
            </a:r>
          </a:p>
          <a:p>
            <a:r>
              <a:rPr lang="en-US" dirty="0" smtClean="0"/>
              <a:t>Data management plan, </a:t>
            </a:r>
            <a:r>
              <a:rPr lang="en-US" u="sng" dirty="0" smtClean="0">
                <a:solidFill>
                  <a:srgbClr val="008000"/>
                </a:solidFill>
              </a:rPr>
              <a:t>data standards</a:t>
            </a:r>
          </a:p>
          <a:p>
            <a:r>
              <a:rPr lang="en-US" dirty="0" smtClean="0"/>
              <a:t>Data collection, field work </a:t>
            </a:r>
            <a:r>
              <a:rPr lang="en-US" dirty="0" smtClean="0">
                <a:solidFill>
                  <a:srgbClr val="7F7F7F"/>
                </a:solidFill>
              </a:rPr>
              <a:t>(persistent identifiers)</a:t>
            </a:r>
          </a:p>
          <a:p>
            <a:r>
              <a:rPr lang="en-US" dirty="0" smtClean="0"/>
              <a:t>Bio-repository, herbarium </a:t>
            </a:r>
            <a:r>
              <a:rPr lang="en-US" dirty="0" smtClean="0">
                <a:solidFill>
                  <a:srgbClr val="7F7F7F"/>
                </a:solidFill>
              </a:rPr>
              <a:t>(physical samples)</a:t>
            </a:r>
          </a:p>
          <a:p>
            <a:r>
              <a:rPr lang="en-US" b="1" u="sng" dirty="0" smtClean="0">
                <a:solidFill>
                  <a:srgbClr val="008000"/>
                </a:solidFill>
              </a:rPr>
              <a:t>Data storage, archiving</a:t>
            </a:r>
          </a:p>
          <a:p>
            <a:r>
              <a:rPr lang="en-US" b="1" u="sng" dirty="0" smtClean="0">
                <a:solidFill>
                  <a:srgbClr val="008000"/>
                </a:solidFill>
              </a:rPr>
              <a:t>Data publication, open data </a:t>
            </a:r>
          </a:p>
          <a:p>
            <a:r>
              <a:rPr lang="en-US" dirty="0" smtClean="0"/>
              <a:t>Data analysis </a:t>
            </a:r>
            <a:r>
              <a:rPr lang="en-US" dirty="0" smtClean="0">
                <a:solidFill>
                  <a:schemeClr val="tx1">
                    <a:lumMod val="50000"/>
                    <a:lumOff val="50000"/>
                  </a:schemeClr>
                </a:solidFill>
              </a:rPr>
              <a:t>(publish your algorithms)</a:t>
            </a:r>
          </a:p>
          <a:p>
            <a:r>
              <a:rPr lang="en-US" dirty="0" smtClean="0"/>
              <a:t>Data synthesis, research, policy</a:t>
            </a:r>
            <a:endParaRPr lang="en-US" dirty="0"/>
          </a:p>
        </p:txBody>
      </p:sp>
      <p:pic>
        <p:nvPicPr>
          <p:cNvPr id="4" name="Picture 3" descr="listical-plm-future-silde1.jpg"/>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5715623" y="2589835"/>
            <a:ext cx="7562850" cy="2383182"/>
          </a:xfrm>
          <a:prstGeom prst="rect">
            <a:avLst/>
          </a:prstGeom>
        </p:spPr>
      </p:pic>
      <p:pic>
        <p:nvPicPr>
          <p:cNvPr id="5" name="Picture 4" descr="GBIF-2015-cropp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00430" y="4141982"/>
            <a:ext cx="2323834" cy="954256"/>
          </a:xfrm>
          <a:prstGeom prst="rect">
            <a:avLst/>
          </a:prstGeom>
        </p:spPr>
      </p:pic>
      <p:sp>
        <p:nvSpPr>
          <p:cNvPr id="6" name="Rectangle 5"/>
          <p:cNvSpPr/>
          <p:nvPr/>
        </p:nvSpPr>
        <p:spPr>
          <a:xfrm>
            <a:off x="4854003" y="3756278"/>
            <a:ext cx="546428" cy="1446550"/>
          </a:xfrm>
          <a:prstGeom prst="rect">
            <a:avLst/>
          </a:prstGeom>
        </p:spPr>
        <p:txBody>
          <a:bodyPr wrap="square">
            <a:spAutoFit/>
          </a:bodyPr>
          <a:lstStyle/>
          <a:p>
            <a:r>
              <a:rPr lang="en-US" sz="8800" dirty="0">
                <a:solidFill>
                  <a:schemeClr val="bg1">
                    <a:lumMod val="75000"/>
                  </a:schemeClr>
                </a:solidFill>
              </a:rPr>
              <a:t>}</a:t>
            </a:r>
          </a:p>
        </p:txBody>
      </p:sp>
      <p:sp>
        <p:nvSpPr>
          <p:cNvPr id="7" name="Rectangle 6"/>
          <p:cNvSpPr/>
          <p:nvPr/>
        </p:nvSpPr>
        <p:spPr>
          <a:xfrm>
            <a:off x="4086845" y="7001808"/>
            <a:ext cx="3731798" cy="369332"/>
          </a:xfrm>
          <a:prstGeom prst="rect">
            <a:avLst/>
          </a:prstGeom>
        </p:spPr>
        <p:txBody>
          <a:bodyPr wrap="none">
            <a:spAutoFit/>
          </a:bodyPr>
          <a:lstStyle/>
          <a:p>
            <a:r>
              <a:rPr lang="en-US" sz="1800" dirty="0">
                <a:hlinkClick r:id="rId5"/>
              </a:rPr>
              <a:t>https://www.gbif.org/publishing-</a:t>
            </a:r>
            <a:r>
              <a:rPr lang="en-US" sz="1800" dirty="0" smtClean="0">
                <a:hlinkClick r:id="rId5"/>
              </a:rPr>
              <a:t>data</a:t>
            </a:r>
            <a:r>
              <a:rPr lang="en-US" sz="1800" dirty="0" smtClean="0"/>
              <a:t> </a:t>
            </a:r>
            <a:endParaRPr lang="en-US" sz="1800" dirty="0"/>
          </a:p>
        </p:txBody>
      </p:sp>
    </p:spTree>
    <p:extLst>
      <p:ext uri="{BB962C8B-B14F-4D97-AF65-F5344CB8AC3E}">
        <p14:creationId xmlns:p14="http://schemas.microsoft.com/office/powerpoint/2010/main" val="2794308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4" descr="white.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10688638"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95288" y="1079501"/>
            <a:ext cx="4675187" cy="3328988"/>
          </a:xfrm>
          <a:prstGeom prst="rect">
            <a:avLst/>
          </a:prstGeom>
          <a:solidFill>
            <a:schemeClr val="bg2"/>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04731" tIns="52365" rIns="104731" bIns="52365" anchor="ctr"/>
          <a:lstStyle/>
          <a:p>
            <a:pPr algn="ctr">
              <a:defRPr/>
            </a:pPr>
            <a:endParaRPr lang="en-US"/>
          </a:p>
        </p:txBody>
      </p:sp>
      <p:pic>
        <p:nvPicPr>
          <p:cNvPr id="34819" name="Picture 82"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45322" y="992189"/>
            <a:ext cx="1330325" cy="141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81"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45322" y="3116264"/>
            <a:ext cx="1330325" cy="141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23"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50884" y="1255721"/>
            <a:ext cx="1871663"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Oat 3.png"/>
          <p:cNvPicPr>
            <a:picLocks noChangeAspect="1"/>
          </p:cNvPicPr>
          <p:nvPr/>
        </p:nvPicPr>
        <p:blipFill>
          <a:blip r:embed="rId5"/>
          <a:stretch>
            <a:fillRect/>
          </a:stretch>
        </p:blipFill>
        <p:spPr>
          <a:xfrm>
            <a:off x="1333502" y="2081213"/>
            <a:ext cx="1189039" cy="1174749"/>
          </a:xfrm>
          <a:prstGeom prst="rect">
            <a:avLst/>
          </a:prstGeom>
          <a:effectLst>
            <a:outerShdw blurRad="50800" dist="38100" dir="2700000" algn="tl" rotWithShape="0">
              <a:srgbClr val="000000">
                <a:alpha val="43000"/>
              </a:srgbClr>
            </a:outerShdw>
          </a:effectLst>
        </p:spPr>
      </p:pic>
      <p:sp>
        <p:nvSpPr>
          <p:cNvPr id="34823" name="Rectangle 57"/>
          <p:cNvSpPr>
            <a:spLocks noChangeArrowheads="1"/>
          </p:cNvSpPr>
          <p:nvPr/>
        </p:nvSpPr>
        <p:spPr bwMode="auto">
          <a:xfrm>
            <a:off x="1300630" y="3262422"/>
            <a:ext cx="1234061" cy="46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802" tIns="45902" rIns="91802" bIns="45902">
            <a:spAutoFit/>
          </a:bodyPr>
          <a:lstStyle/>
          <a:p>
            <a:r>
              <a:rPr lang="en-US" sz="2400" dirty="0" smtClean="0">
                <a:solidFill>
                  <a:srgbClr val="005C7F"/>
                </a:solidFill>
                <a:latin typeface="Trebuchet MS" charset="0"/>
              </a:rPr>
              <a:t>Dataset</a:t>
            </a:r>
            <a:endParaRPr lang="en-US" dirty="0"/>
          </a:p>
        </p:txBody>
      </p:sp>
      <p:pic>
        <p:nvPicPr>
          <p:cNvPr id="34826" name="Picture 83"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45322" y="5181600"/>
            <a:ext cx="1330325"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3" name="Straight Arrow Connector 92"/>
          <p:cNvCxnSpPr/>
          <p:nvPr/>
        </p:nvCxnSpPr>
        <p:spPr>
          <a:xfrm flipV="1">
            <a:off x="5183191" y="3565525"/>
            <a:ext cx="1609725" cy="209550"/>
          </a:xfrm>
          <a:prstGeom prst="straightConnector1">
            <a:avLst/>
          </a:prstGeom>
          <a:ln w="38100">
            <a:solidFill>
              <a:schemeClr val="accent1">
                <a:lumMod val="60000"/>
                <a:lumOff val="4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183189" y="1944688"/>
            <a:ext cx="1762126" cy="1295400"/>
          </a:xfrm>
          <a:prstGeom prst="straightConnector1">
            <a:avLst/>
          </a:prstGeom>
          <a:ln w="38100">
            <a:solidFill>
              <a:schemeClr val="accent1">
                <a:lumMod val="60000"/>
                <a:lumOff val="4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5183189" y="4262438"/>
            <a:ext cx="1762126" cy="1035050"/>
          </a:xfrm>
          <a:prstGeom prst="straightConnector1">
            <a:avLst/>
          </a:prstGeom>
          <a:ln w="38100">
            <a:solidFill>
              <a:schemeClr val="accent1">
                <a:lumMod val="60000"/>
                <a:lumOff val="40000"/>
              </a:schemeClr>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34834" name="Picture 31"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556009" y="5667376"/>
            <a:ext cx="1331913"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Arrow Connector 35"/>
          <p:cNvCxnSpPr/>
          <p:nvPr/>
        </p:nvCxnSpPr>
        <p:spPr>
          <a:xfrm flipH="1">
            <a:off x="4264198" y="4460875"/>
            <a:ext cx="20639" cy="1116013"/>
          </a:xfrm>
          <a:prstGeom prst="straightConnector1">
            <a:avLst/>
          </a:prstGeom>
          <a:ln w="63500">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630488" y="2590800"/>
            <a:ext cx="733425" cy="500063"/>
          </a:xfrm>
          <a:prstGeom prst="straightConnector1">
            <a:avLst/>
          </a:prstGeom>
          <a:ln w="63500">
            <a:tailEnd type="arrow"/>
          </a:ln>
        </p:spPr>
        <p:style>
          <a:lnRef idx="2">
            <a:schemeClr val="accent1"/>
          </a:lnRef>
          <a:fillRef idx="0">
            <a:schemeClr val="accent1"/>
          </a:fillRef>
          <a:effectRef idx="1">
            <a:schemeClr val="accent1"/>
          </a:effectRef>
          <a:fontRef idx="minor">
            <a:schemeClr val="tx1"/>
          </a:fontRef>
        </p:style>
      </p:cxnSp>
      <p:pic>
        <p:nvPicPr>
          <p:cNvPr id="34840" name="Picture 2" descr="6370fbc1.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67097" y="2871788"/>
            <a:ext cx="152082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1" name="Rectangle 1"/>
          <p:cNvSpPr>
            <a:spLocks noChangeArrowheads="1"/>
          </p:cNvSpPr>
          <p:nvPr/>
        </p:nvSpPr>
        <p:spPr bwMode="auto">
          <a:xfrm rot="-1279596">
            <a:off x="3401927" y="2699718"/>
            <a:ext cx="1543232" cy="73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8" tIns="45675" rIns="91348" bIns="45675">
            <a:spAutoFit/>
          </a:bodyPr>
          <a:lstStyle/>
          <a:p>
            <a:pPr algn="ctr"/>
            <a:r>
              <a:rPr lang="en-US" dirty="0">
                <a:solidFill>
                  <a:srgbClr val="FF0000"/>
                </a:solidFill>
              </a:rPr>
              <a:t>Darwin Core </a:t>
            </a:r>
          </a:p>
          <a:p>
            <a:pPr algn="ctr"/>
            <a:r>
              <a:rPr lang="en-US" dirty="0">
                <a:solidFill>
                  <a:srgbClr val="FF0000"/>
                </a:solidFill>
              </a:rPr>
              <a:t>archive</a:t>
            </a:r>
          </a:p>
        </p:txBody>
      </p:sp>
      <p:cxnSp>
        <p:nvCxnSpPr>
          <p:cNvPr id="29" name="Straight Arrow Connector 28"/>
          <p:cNvCxnSpPr/>
          <p:nvPr/>
        </p:nvCxnSpPr>
        <p:spPr>
          <a:xfrm flipH="1">
            <a:off x="1819277" y="4156080"/>
            <a:ext cx="1728788" cy="1258888"/>
          </a:xfrm>
          <a:prstGeom prst="straightConnector1">
            <a:avLst/>
          </a:prstGeom>
          <a:ln w="38100">
            <a:solidFill>
              <a:schemeClr val="accent1">
                <a:lumMod val="60000"/>
                <a:lumOff val="40000"/>
              </a:schemeClr>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34843" name="Picture 30"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98525" y="5618163"/>
            <a:ext cx="920749"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5" name="Rectangle 33"/>
          <p:cNvSpPr>
            <a:spLocks noChangeArrowheads="1"/>
          </p:cNvSpPr>
          <p:nvPr/>
        </p:nvSpPr>
        <p:spPr bwMode="auto">
          <a:xfrm>
            <a:off x="1968509" y="5667383"/>
            <a:ext cx="1269049" cy="106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802" tIns="45902" rIns="91802" bIns="45902">
            <a:spAutoFit/>
          </a:bodyPr>
          <a:lstStyle/>
          <a:p>
            <a:r>
              <a:rPr lang="en-US" dirty="0" smtClean="0">
                <a:solidFill>
                  <a:srgbClr val="005C7F"/>
                </a:solidFill>
                <a:latin typeface="Trebuchet MS" charset="0"/>
              </a:rPr>
              <a:t>Research data portals</a:t>
            </a:r>
            <a:endParaRPr lang="en-US" sz="1400" dirty="0"/>
          </a:p>
        </p:txBody>
      </p:sp>
      <p:sp>
        <p:nvSpPr>
          <p:cNvPr id="34846" name="Slide Number Placeholder 13"/>
          <p:cNvSpPr txBox="1">
            <a:spLocks/>
          </p:cNvSpPr>
          <p:nvPr/>
        </p:nvSpPr>
        <p:spPr bwMode="auto">
          <a:xfrm>
            <a:off x="8972550" y="7097713"/>
            <a:ext cx="5349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4" tIns="45652" rIns="91304" bIns="45652"/>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fld id="{AA5FCFC5-3653-F54E-8763-1A30BF64E460}" type="slidenum">
              <a:rPr lang="en-US" sz="1400">
                <a:solidFill>
                  <a:schemeClr val="tx2"/>
                </a:solidFill>
                <a:latin typeface="Calibri" charset="0"/>
              </a:rPr>
              <a:pPr algn="ctr" eaLnBrk="1" hangingPunct="1"/>
              <a:t>46</a:t>
            </a:fld>
            <a:endParaRPr lang="en-US" sz="1400">
              <a:solidFill>
                <a:schemeClr val="tx2"/>
              </a:solidFill>
              <a:latin typeface="Calibri" charset="0"/>
            </a:endParaRPr>
          </a:p>
        </p:txBody>
      </p:sp>
      <p:pic>
        <p:nvPicPr>
          <p:cNvPr id="2" name="Picture 1" descr="Screen Shot 2017-06-10 at 16.45.37 .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11880" y="6201879"/>
            <a:ext cx="691983" cy="675890"/>
          </a:xfrm>
          <a:prstGeom prst="rect">
            <a:avLst/>
          </a:prstGeom>
        </p:spPr>
      </p:pic>
      <p:pic>
        <p:nvPicPr>
          <p:cNvPr id="3" name="Picture 2" descr="yGD71gN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75647" y="619442"/>
            <a:ext cx="1906091" cy="1906091"/>
          </a:xfrm>
          <a:prstGeom prst="rect">
            <a:avLst/>
          </a:prstGeom>
        </p:spPr>
      </p:pic>
      <p:pic>
        <p:nvPicPr>
          <p:cNvPr id="5" name="Picture 4" descr="rødlista.jp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53745" y="2933213"/>
            <a:ext cx="2247779" cy="1264624"/>
          </a:xfrm>
          <a:prstGeom prst="rect">
            <a:avLst/>
          </a:prstGeom>
        </p:spPr>
      </p:pic>
      <p:pic>
        <p:nvPicPr>
          <p:cNvPr id="6" name="Picture 5" descr="iucn-facebook-share-logo-squar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21388" y="3572535"/>
            <a:ext cx="1046341" cy="1046341"/>
          </a:xfrm>
          <a:prstGeom prst="rect">
            <a:avLst/>
          </a:prstGeom>
        </p:spPr>
      </p:pic>
      <p:pic>
        <p:nvPicPr>
          <p:cNvPr id="7" name="Picture 6" descr="download.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513051" y="5867917"/>
            <a:ext cx="2235566" cy="845228"/>
          </a:xfrm>
          <a:prstGeom prst="rect">
            <a:avLst/>
          </a:prstGeom>
        </p:spPr>
      </p:pic>
      <p:pic>
        <p:nvPicPr>
          <p:cNvPr id="8" name="Picture 7" descr="UNEP_logo.svg.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467729" y="5126100"/>
            <a:ext cx="767748" cy="901576"/>
          </a:xfrm>
          <a:prstGeom prst="rect">
            <a:avLst/>
          </a:prstGeom>
        </p:spPr>
      </p:pic>
      <p:pic>
        <p:nvPicPr>
          <p:cNvPr id="9" name="Picture 8" descr="GBIF-2015-hed.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967375" y="6124004"/>
            <a:ext cx="2118500" cy="937767"/>
          </a:xfrm>
          <a:prstGeom prst="rect">
            <a:avLst/>
          </a:prstGeom>
        </p:spPr>
      </p:pic>
      <p:sp>
        <p:nvSpPr>
          <p:cNvPr id="45" name="Title 1"/>
          <p:cNvSpPr>
            <a:spLocks noGrp="1"/>
          </p:cNvSpPr>
          <p:nvPr>
            <p:ph type="title"/>
          </p:nvPr>
        </p:nvSpPr>
        <p:spPr>
          <a:xfrm>
            <a:off x="238129" y="133350"/>
            <a:ext cx="10198972" cy="762000"/>
          </a:xfrm>
        </p:spPr>
        <p:txBody>
          <a:bodyPr>
            <a:noAutofit/>
          </a:bodyPr>
          <a:lstStyle/>
          <a:p>
            <a:pPr algn="l">
              <a:defRPr/>
            </a:pPr>
            <a:r>
              <a:rPr lang="en-US" sz="3600" dirty="0">
                <a:solidFill>
                  <a:schemeClr val="accent2"/>
                </a:solidFill>
                <a:latin typeface="+mn-lt"/>
                <a:cs typeface="+mn-cs"/>
                <a:sym typeface="Wingdings"/>
              </a:rPr>
              <a:t>  </a:t>
            </a:r>
            <a:r>
              <a:rPr lang="en-US" sz="3600" dirty="0">
                <a:solidFill>
                  <a:schemeClr val="accent2"/>
                </a:solidFill>
                <a:latin typeface="+mn-lt"/>
                <a:cs typeface="+mn-cs"/>
              </a:rPr>
              <a:t>Multiple-purpose data export services</a:t>
            </a:r>
          </a:p>
        </p:txBody>
      </p:sp>
    </p:spTree>
    <p:extLst>
      <p:ext uri="{BB962C8B-B14F-4D97-AF65-F5344CB8AC3E}">
        <p14:creationId xmlns:p14="http://schemas.microsoft.com/office/powerpoint/2010/main" val="2579457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15" y="477200"/>
            <a:ext cx="6685310" cy="657951"/>
          </a:xfrm>
        </p:spPr>
        <p:txBody>
          <a:bodyPr>
            <a:normAutofit/>
          </a:bodyPr>
          <a:lstStyle/>
          <a:p>
            <a:r>
              <a:rPr lang="en-US" sz="3600" dirty="0">
                <a:solidFill>
                  <a:srgbClr val="3E9034"/>
                </a:solidFill>
              </a:rPr>
              <a:t>Publish data in GBIF</a:t>
            </a:r>
            <a:endParaRPr lang="en-US" sz="3600" b="0" dirty="0">
              <a:solidFill>
                <a:srgbClr val="3E9034"/>
              </a:solidFill>
            </a:endParaRPr>
          </a:p>
        </p:txBody>
      </p:sp>
      <p:sp>
        <p:nvSpPr>
          <p:cNvPr id="4" name="Text Placeholder 3"/>
          <p:cNvSpPr>
            <a:spLocks noGrp="1"/>
          </p:cNvSpPr>
          <p:nvPr>
            <p:ph type="body" sz="quarter" idx="10"/>
          </p:nvPr>
        </p:nvSpPr>
        <p:spPr/>
        <p:txBody>
          <a:bodyPr/>
          <a:lstStyle/>
          <a:p>
            <a:r>
              <a:rPr lang="en-US" dirty="0">
                <a:hlinkClick r:id="rId3"/>
              </a:rPr>
              <a:t>https://www.gbif.org/publishing-</a:t>
            </a:r>
            <a:r>
              <a:rPr lang="en-US" dirty="0" smtClean="0">
                <a:hlinkClick r:id="rId3"/>
              </a:rPr>
              <a:t>data</a:t>
            </a:r>
            <a:r>
              <a:rPr lang="en-US" dirty="0"/>
              <a:t> </a:t>
            </a:r>
          </a:p>
        </p:txBody>
      </p:sp>
      <p:sp>
        <p:nvSpPr>
          <p:cNvPr id="5" name="TextBox 4"/>
          <p:cNvSpPr txBox="1"/>
          <p:nvPr/>
        </p:nvSpPr>
        <p:spPr>
          <a:xfrm>
            <a:off x="-148453" y="-19170"/>
            <a:ext cx="691320" cy="5029168"/>
          </a:xfrm>
          <a:prstGeom prst="rect">
            <a:avLst/>
          </a:prstGeom>
        </p:spPr>
        <p:txBody>
          <a:bodyPr vert="vert270" lIns="0" tIns="40954" rIns="0" bIns="40954" rtlCol="0">
            <a:noAutofit/>
          </a:bodyPr>
          <a:lstStyle>
            <a:lvl1pPr indent="0" algn="r">
              <a:spcBef>
                <a:spcPct val="20000"/>
              </a:spcBef>
              <a:buFont typeface="Arial"/>
              <a:buNone/>
              <a:defRPr lang="en-US" sz="4000" dirty="0" smtClean="0">
                <a:solidFill>
                  <a:srgbClr val="FDB002">
                    <a:alpha val="32000"/>
                  </a:srgbClr>
                </a:solidFill>
                <a:latin typeface="Arial"/>
                <a:cs typeface="Arial"/>
              </a:defRPr>
            </a:lvl1pPr>
            <a:lvl2pPr marL="742950" indent="-285750">
              <a:spcBef>
                <a:spcPct val="20000"/>
              </a:spcBef>
              <a:buFont typeface="Arial"/>
              <a:buChar char="•"/>
              <a:defRPr sz="2800">
                <a:latin typeface="Arial Narrow"/>
                <a:cs typeface="Arial Narrow"/>
              </a:defRPr>
            </a:lvl2pPr>
            <a:lvl3pPr marL="1143000" indent="-228600">
              <a:spcBef>
                <a:spcPct val="20000"/>
              </a:spcBef>
              <a:buFont typeface="Wingdings" charset="2"/>
              <a:buChar char="§"/>
              <a:defRPr sz="2400">
                <a:latin typeface="Arial Narrow"/>
                <a:cs typeface="Arial Narrow"/>
              </a:defRPr>
            </a:lvl3pPr>
            <a:lvl4pPr marL="1600200" indent="-228600">
              <a:spcBef>
                <a:spcPct val="20000"/>
              </a:spcBef>
              <a:buFont typeface="Arial"/>
              <a:buChar char="–"/>
              <a:defRPr sz="2000">
                <a:latin typeface="Arial Narrow"/>
                <a:cs typeface="Arial Narrow"/>
              </a:defRPr>
            </a:lvl4pPr>
            <a:lvl5pPr marL="2057400" indent="-228600">
              <a:spcBef>
                <a:spcPct val="20000"/>
              </a:spcBef>
              <a:buFont typeface="Arial"/>
              <a:buChar char="»"/>
              <a:defRPr sz="2000">
                <a:latin typeface="Arial Narrow"/>
                <a:cs typeface="Arial Narrow"/>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smtClean="0"/>
              <a:t>data publishing</a:t>
            </a:r>
            <a:endParaRPr lang="en-US" dirty="0"/>
          </a:p>
        </p:txBody>
      </p:sp>
      <p:sp>
        <p:nvSpPr>
          <p:cNvPr id="3" name="Content Placeholder 2"/>
          <p:cNvSpPr>
            <a:spLocks noGrp="1"/>
          </p:cNvSpPr>
          <p:nvPr>
            <p:ph idx="1"/>
          </p:nvPr>
        </p:nvSpPr>
        <p:spPr>
          <a:xfrm>
            <a:off x="603011" y="1776320"/>
            <a:ext cx="9310483" cy="5209911"/>
          </a:xfrm>
        </p:spPr>
        <p:txBody>
          <a:bodyPr>
            <a:normAutofit/>
          </a:bodyPr>
          <a:lstStyle/>
          <a:p>
            <a:pPr>
              <a:spcBef>
                <a:spcPts val="0"/>
              </a:spcBef>
              <a:spcAft>
                <a:spcPts val="1800"/>
              </a:spcAft>
            </a:pPr>
            <a:r>
              <a:rPr lang="en-US" b="1" i="1" u="sng" dirty="0" smtClean="0"/>
              <a:t>Step 1</a:t>
            </a:r>
            <a:r>
              <a:rPr lang="en-US" dirty="0" smtClean="0"/>
              <a:t>: data holding research institutes 			     seek </a:t>
            </a:r>
            <a:r>
              <a:rPr lang="en-US" dirty="0" smtClean="0">
                <a:solidFill>
                  <a:srgbClr val="0000FF"/>
                </a:solidFill>
              </a:rPr>
              <a:t>endorsement</a:t>
            </a:r>
            <a:r>
              <a:rPr lang="en-US" dirty="0" smtClean="0"/>
              <a:t> as an approved data publisher.</a:t>
            </a:r>
          </a:p>
          <a:p>
            <a:pPr>
              <a:spcBef>
                <a:spcPts val="0"/>
              </a:spcBef>
              <a:spcAft>
                <a:spcPts val="1800"/>
              </a:spcAft>
            </a:pPr>
            <a:r>
              <a:rPr lang="en-US" b="1" i="1" u="sng" dirty="0" smtClean="0"/>
              <a:t>Step 2</a:t>
            </a:r>
            <a:r>
              <a:rPr lang="en-US" dirty="0" smtClean="0"/>
              <a:t>: datasets are identified and converted to standard </a:t>
            </a:r>
            <a:r>
              <a:rPr lang="en-US" dirty="0" smtClean="0">
                <a:solidFill>
                  <a:srgbClr val="0000FF"/>
                </a:solidFill>
              </a:rPr>
              <a:t>Darwin Core </a:t>
            </a:r>
            <a:r>
              <a:rPr lang="en-US" dirty="0" smtClean="0"/>
              <a:t>format.</a:t>
            </a:r>
          </a:p>
          <a:p>
            <a:pPr>
              <a:spcBef>
                <a:spcPts val="0"/>
              </a:spcBef>
              <a:spcAft>
                <a:spcPts val="1800"/>
              </a:spcAft>
            </a:pPr>
            <a:r>
              <a:rPr lang="en-US" b="1" i="1" u="sng" dirty="0" smtClean="0"/>
              <a:t>Step 3</a:t>
            </a:r>
            <a:r>
              <a:rPr lang="en-US" dirty="0" smtClean="0"/>
              <a:t>: datasets can be </a:t>
            </a:r>
            <a:r>
              <a:rPr lang="en-US" dirty="0" smtClean="0">
                <a:solidFill>
                  <a:srgbClr val="0000FF"/>
                </a:solidFill>
              </a:rPr>
              <a:t>published</a:t>
            </a:r>
            <a:r>
              <a:rPr lang="en-US" dirty="0" smtClean="0"/>
              <a:t> directly from the data node and/or with the assistance from a national GBIF node.</a:t>
            </a:r>
          </a:p>
          <a:p>
            <a:pPr>
              <a:spcBef>
                <a:spcPts val="0"/>
              </a:spcBef>
              <a:spcAft>
                <a:spcPts val="1800"/>
              </a:spcAft>
            </a:pPr>
            <a:r>
              <a:rPr lang="en-US" dirty="0" smtClean="0">
                <a:solidFill>
                  <a:srgbClr val="0000FF"/>
                </a:solidFill>
              </a:rPr>
              <a:t>Citizen science </a:t>
            </a:r>
            <a:r>
              <a:rPr lang="en-US" dirty="0" smtClean="0">
                <a:solidFill>
                  <a:srgbClr val="000000"/>
                </a:solidFill>
              </a:rPr>
              <a:t>data platforms also publish in GBIF.</a:t>
            </a:r>
            <a:endParaRPr lang="en-US" dirty="0">
              <a:solidFill>
                <a:srgbClr val="000000"/>
              </a:solidFill>
            </a:endParaRPr>
          </a:p>
        </p:txBody>
      </p:sp>
      <p:pic>
        <p:nvPicPr>
          <p:cNvPr id="6" name="Picture 5" descr="journal.pbio_.1001779.g00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9632" y="0"/>
            <a:ext cx="3309005" cy="2390562"/>
          </a:xfrm>
          <a:prstGeom prst="rect">
            <a:avLst/>
          </a:prstGeom>
        </p:spPr>
      </p:pic>
    </p:spTree>
    <p:extLst>
      <p:ext uri="{BB962C8B-B14F-4D97-AF65-F5344CB8AC3E}">
        <p14:creationId xmlns:p14="http://schemas.microsoft.com/office/powerpoint/2010/main" val="16128442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gray_frog.gif"/>
          <p:cNvPicPr>
            <a:picLocks noChangeAspect="1"/>
          </p:cNvPicPr>
          <p:nvPr/>
        </p:nvPicPr>
        <p:blipFill>
          <a:blip r:embed="rId3">
            <a:lum bright="4000" contrast="8000"/>
            <a:extLst>
              <a:ext uri="{28A0092B-C50C-407E-A947-70E740481C1C}">
                <a14:useLocalDpi xmlns:a14="http://schemas.microsoft.com/office/drawing/2010/main"/>
              </a:ext>
            </a:extLst>
          </a:blip>
          <a:srcRect/>
          <a:stretch>
            <a:fillRect/>
          </a:stretch>
        </p:blipFill>
        <p:spPr bwMode="auto">
          <a:xfrm>
            <a:off x="33398" y="116811"/>
            <a:ext cx="4693070" cy="726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4" name="Rectangle 2"/>
          <p:cNvSpPr>
            <a:spLocks noChangeArrowheads="1"/>
          </p:cNvSpPr>
          <p:nvPr/>
        </p:nvSpPr>
        <p:spPr bwMode="auto">
          <a:xfrm>
            <a:off x="669755" y="1677431"/>
            <a:ext cx="5319150" cy="5153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551" tIns="52273" rIns="104551" bIns="52273">
            <a:spAutoFit/>
          </a:bodyPr>
          <a:lstStyle/>
          <a:p>
            <a:r>
              <a:rPr lang="en-US" b="1" dirty="0"/>
              <a:t>Node team at NHM, University of Oslo</a:t>
            </a:r>
          </a:p>
          <a:p>
            <a:pPr lvl="1"/>
            <a:r>
              <a:rPr lang="en-US" dirty="0"/>
              <a:t>Dag Endresen, </a:t>
            </a:r>
            <a:r>
              <a:rPr lang="en-US" i="1" dirty="0"/>
              <a:t>Node </a:t>
            </a:r>
            <a:r>
              <a:rPr lang="en-US" i="1" dirty="0" smtClean="0"/>
              <a:t>manager </a:t>
            </a:r>
            <a:endParaRPr lang="en-US" dirty="0" smtClean="0"/>
          </a:p>
          <a:p>
            <a:pPr lvl="1"/>
            <a:r>
              <a:rPr lang="en-US" dirty="0" smtClean="0"/>
              <a:t>Christian </a:t>
            </a:r>
            <a:r>
              <a:rPr lang="en-US" dirty="0"/>
              <a:t>Svindseth, </a:t>
            </a:r>
            <a:r>
              <a:rPr lang="en-US" i="1" dirty="0" smtClean="0"/>
              <a:t>Data </a:t>
            </a:r>
            <a:r>
              <a:rPr lang="en-US" i="1" dirty="0"/>
              <a:t>manager</a:t>
            </a:r>
          </a:p>
          <a:p>
            <a:pPr lvl="1"/>
            <a:r>
              <a:rPr lang="en-US" dirty="0" smtClean="0"/>
              <a:t>Fridtjof </a:t>
            </a:r>
            <a:r>
              <a:rPr lang="en-US" dirty="0"/>
              <a:t>Mehlum, </a:t>
            </a:r>
            <a:r>
              <a:rPr lang="en-US" i="1" dirty="0"/>
              <a:t>Research director</a:t>
            </a:r>
          </a:p>
          <a:p>
            <a:pPr lvl="1"/>
            <a:r>
              <a:rPr lang="en-US" i="1" dirty="0"/>
              <a:t>Vidar Bakken, Head engineer</a:t>
            </a:r>
          </a:p>
          <a:p>
            <a:endParaRPr lang="en-US" dirty="0"/>
          </a:p>
          <a:p>
            <a:r>
              <a:rPr lang="en-US" b="1" dirty="0"/>
              <a:t>Artsdatabanken, Trondheim</a:t>
            </a:r>
          </a:p>
          <a:p>
            <a:pPr lvl="1"/>
            <a:r>
              <a:rPr lang="en-US" sz="1800" dirty="0"/>
              <a:t>Wouter Koch, </a:t>
            </a:r>
            <a:r>
              <a:rPr lang="en-US" sz="1800" i="1" dirty="0" err="1"/>
              <a:t>GBIF.no</a:t>
            </a:r>
            <a:r>
              <a:rPr lang="en-US" sz="1800" i="1" dirty="0"/>
              <a:t> node member</a:t>
            </a:r>
          </a:p>
          <a:p>
            <a:pPr lvl="1"/>
            <a:r>
              <a:rPr lang="en-US" sz="1800" dirty="0"/>
              <a:t>Nils Valland, </a:t>
            </a:r>
            <a:r>
              <a:rPr lang="en-US" sz="1800" i="1" dirty="0" err="1"/>
              <a:t>GBIF.no</a:t>
            </a:r>
            <a:r>
              <a:rPr lang="en-US" sz="1800" i="1" dirty="0"/>
              <a:t> board member</a:t>
            </a:r>
          </a:p>
          <a:p>
            <a:pPr lvl="1"/>
            <a:endParaRPr lang="en-US" sz="1400" dirty="0"/>
          </a:p>
          <a:p>
            <a:r>
              <a:rPr lang="en-US" b="1" dirty="0"/>
              <a:t>NTNU University Museum</a:t>
            </a:r>
          </a:p>
          <a:p>
            <a:r>
              <a:rPr lang="en-US" dirty="0"/>
              <a:t>	</a:t>
            </a:r>
            <a:r>
              <a:rPr lang="en-US" sz="1800" dirty="0"/>
              <a:t>Anders Finstad, </a:t>
            </a:r>
            <a:r>
              <a:rPr lang="en-US" sz="1800" i="1" dirty="0"/>
              <a:t>GBIF Science </a:t>
            </a:r>
            <a:r>
              <a:rPr lang="en-US" sz="1800" i="1" dirty="0" smtClean="0"/>
              <a:t>committee</a:t>
            </a:r>
            <a:endParaRPr lang="en-US" sz="1800" i="1" dirty="0"/>
          </a:p>
          <a:p>
            <a:pPr marL="0" lvl="1"/>
            <a:r>
              <a:rPr lang="en-US" sz="1800" dirty="0"/>
              <a:t>	Solveig </a:t>
            </a:r>
            <a:r>
              <a:rPr lang="en-US" sz="1800" dirty="0" smtClean="0"/>
              <a:t>Bakken</a:t>
            </a:r>
            <a:r>
              <a:rPr lang="en-US" sz="1800" dirty="0"/>
              <a:t>, </a:t>
            </a:r>
            <a:r>
              <a:rPr lang="en-US" sz="1800" i="1" dirty="0"/>
              <a:t>GBIF.no board </a:t>
            </a:r>
            <a:r>
              <a:rPr lang="en-US" sz="1800" i="1" dirty="0" smtClean="0"/>
              <a:t>member</a:t>
            </a:r>
            <a:endParaRPr lang="en-US" sz="1800" dirty="0"/>
          </a:p>
          <a:p>
            <a:endParaRPr lang="en-US" sz="1400" dirty="0"/>
          </a:p>
          <a:p>
            <a:r>
              <a:rPr lang="en-US" b="1" dirty="0"/>
              <a:t>Research Council of Norway</a:t>
            </a:r>
          </a:p>
          <a:p>
            <a:pPr lvl="1"/>
            <a:r>
              <a:rPr lang="en-US" sz="1800" dirty="0"/>
              <a:t>Christian Wexels Riser</a:t>
            </a:r>
          </a:p>
          <a:p>
            <a:pPr lvl="1"/>
            <a:r>
              <a:rPr lang="en-US" sz="1800" dirty="0"/>
              <a:t>Per Backe-Hansen (</a:t>
            </a:r>
            <a:r>
              <a:rPr lang="en-US" sz="1800" i="1" dirty="0"/>
              <a:t>until 2016</a:t>
            </a:r>
            <a:r>
              <a:rPr lang="en-US" sz="1800" dirty="0"/>
              <a:t>)</a:t>
            </a:r>
          </a:p>
        </p:txBody>
      </p:sp>
      <p:pic>
        <p:nvPicPr>
          <p:cNvPr id="120841" name="Picture 3" descr="images.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57603" y="3289124"/>
            <a:ext cx="1091078" cy="109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Dag Endresen, NHM UiO cut.jpg">
            <a:hlinkClick r:id="rId5"/>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81536" y="197129"/>
            <a:ext cx="1307659" cy="1321255"/>
          </a:xfrm>
          <a:prstGeom prst="rect">
            <a:avLst/>
          </a:prstGeom>
          <a:ln>
            <a:solidFill>
              <a:schemeClr val="tx1"/>
            </a:solidFill>
          </a:ln>
        </p:spPr>
      </p:pic>
      <p:pic>
        <p:nvPicPr>
          <p:cNvPr id="3" name="Picture 2" descr="Chridstian Svindseth cut.jpg">
            <a:hlinkClick r:id="rId7"/>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681535" y="1606237"/>
            <a:ext cx="1307659" cy="1321254"/>
          </a:xfrm>
          <a:prstGeom prst="rect">
            <a:avLst/>
          </a:prstGeom>
          <a:ln>
            <a:solidFill>
              <a:schemeClr val="tx1"/>
            </a:solidFill>
          </a:ln>
        </p:spPr>
      </p:pic>
      <p:pic>
        <p:nvPicPr>
          <p:cNvPr id="4" name="Picture 3" descr="Fridtjof Mehlum square.jpg">
            <a:hlinkClick r:id="rId9"/>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22008" y="197130"/>
            <a:ext cx="1307673" cy="1321269"/>
          </a:xfrm>
          <a:prstGeom prst="rect">
            <a:avLst/>
          </a:prstGeom>
          <a:ln>
            <a:solidFill>
              <a:schemeClr val="tx1"/>
            </a:solidFill>
          </a:ln>
        </p:spPr>
      </p:pic>
      <p:pic>
        <p:nvPicPr>
          <p:cNvPr id="8" name="Picture 7" descr="Wouter Koch (2).jpg">
            <a:hlinkClick r:id="rId11"/>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81534" y="3110690"/>
            <a:ext cx="1314775" cy="1328445"/>
          </a:xfrm>
          <a:prstGeom prst="rect">
            <a:avLst/>
          </a:prstGeom>
          <a:ln>
            <a:solidFill>
              <a:schemeClr val="tx1"/>
            </a:solidFill>
          </a:ln>
        </p:spPr>
      </p:pic>
      <p:pic>
        <p:nvPicPr>
          <p:cNvPr id="9" name="Picture 8" descr="Nils Valland (ArtsDB).jpg">
            <a:hlinkClick r:id="rId13"/>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122007" y="3117866"/>
            <a:ext cx="1307674" cy="1321270"/>
          </a:xfrm>
          <a:prstGeom prst="rect">
            <a:avLst/>
          </a:prstGeom>
          <a:ln>
            <a:solidFill>
              <a:schemeClr val="tx1"/>
            </a:solidFill>
          </a:ln>
        </p:spPr>
      </p:pic>
      <p:pic>
        <p:nvPicPr>
          <p:cNvPr id="10" name="Picture 9" descr="Per Backe-Hansen.jpg">
            <a:hlinkClick r:id="rId15"/>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122007" y="6070257"/>
            <a:ext cx="1315523" cy="1329200"/>
          </a:xfrm>
          <a:prstGeom prst="rect">
            <a:avLst/>
          </a:prstGeom>
          <a:ln>
            <a:solidFill>
              <a:schemeClr val="tx1"/>
            </a:solidFill>
          </a:ln>
        </p:spPr>
      </p:pic>
      <p:pic>
        <p:nvPicPr>
          <p:cNvPr id="11" name="Picture 10" descr="Research Council of Norway copy.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6239997" y="6223327"/>
            <a:ext cx="1272172" cy="1107742"/>
          </a:xfrm>
          <a:prstGeom prst="rect">
            <a:avLst/>
          </a:prstGeom>
        </p:spPr>
      </p:pic>
      <p:pic>
        <p:nvPicPr>
          <p:cNvPr id="12" name="Picture 11" descr="UiO transp.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267911" y="337614"/>
            <a:ext cx="1180770" cy="1180770"/>
          </a:xfrm>
          <a:prstGeom prst="rect">
            <a:avLst/>
          </a:prstGeom>
        </p:spPr>
      </p:pic>
      <p:sp>
        <p:nvSpPr>
          <p:cNvPr id="13" name="Rectangle 12"/>
          <p:cNvSpPr/>
          <p:nvPr/>
        </p:nvSpPr>
        <p:spPr>
          <a:xfrm>
            <a:off x="2263961" y="7059914"/>
            <a:ext cx="3789643" cy="415302"/>
          </a:xfrm>
          <a:prstGeom prst="rect">
            <a:avLst/>
          </a:prstGeom>
        </p:spPr>
        <p:txBody>
          <a:bodyPr wrap="none" lIns="91247" tIns="45623" rIns="91247" bIns="45623">
            <a:spAutoFit/>
          </a:bodyPr>
          <a:lstStyle/>
          <a:p>
            <a:pPr algn="r"/>
            <a:r>
              <a:rPr lang="en-US" dirty="0" smtClean="0"/>
              <a:t>Contact us at: </a:t>
            </a:r>
            <a:r>
              <a:rPr lang="en-US" b="1" dirty="0" smtClean="0">
                <a:hlinkClick r:id="rId19"/>
              </a:rPr>
              <a:t>helpdesk@gbif.no </a:t>
            </a:r>
            <a:endParaRPr lang="en-US" b="1" dirty="0"/>
          </a:p>
        </p:txBody>
      </p:sp>
      <p:pic>
        <p:nvPicPr>
          <p:cNvPr id="14" name="Picture 13" descr="14fd3ceb-5e9a-3095-8888-b49c75c342e7.jpg">
            <a:hlinkClick r:id="rId20"/>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681536" y="4613248"/>
            <a:ext cx="1314774" cy="1314774"/>
          </a:xfrm>
          <a:prstGeom prst="rect">
            <a:avLst/>
          </a:prstGeom>
          <a:ln>
            <a:solidFill>
              <a:schemeClr val="tx1"/>
            </a:solidFill>
          </a:ln>
        </p:spPr>
      </p:pic>
      <p:pic>
        <p:nvPicPr>
          <p:cNvPr id="16" name="Picture 15" descr="-1.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258053" y="4683372"/>
            <a:ext cx="1190619" cy="1190619"/>
          </a:xfrm>
          <a:prstGeom prst="rect">
            <a:avLst/>
          </a:prstGeom>
        </p:spPr>
      </p:pic>
      <p:pic>
        <p:nvPicPr>
          <p:cNvPr id="15" name="Picture 14" descr="Vidar Bakken.jpg">
            <a:hlinkClick r:id="rId23"/>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122007" y="1606237"/>
            <a:ext cx="1313179" cy="1313179"/>
          </a:xfrm>
          <a:prstGeom prst="rect">
            <a:avLst/>
          </a:prstGeom>
          <a:ln>
            <a:solidFill>
              <a:schemeClr val="tx1">
                <a:lumMod val="85000"/>
                <a:lumOff val="15000"/>
              </a:schemeClr>
            </a:solidFill>
          </a:ln>
        </p:spPr>
      </p:pic>
      <p:pic>
        <p:nvPicPr>
          <p:cNvPr id="17" name="Picture 16" descr="Christian Wexels Riser copy.jpg"/>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681536" y="6070257"/>
            <a:ext cx="1329200" cy="1329199"/>
          </a:xfrm>
          <a:prstGeom prst="rect">
            <a:avLst/>
          </a:prstGeom>
          <a:ln>
            <a:solidFill>
              <a:schemeClr val="tx1"/>
            </a:solidFill>
          </a:ln>
        </p:spPr>
      </p:pic>
      <p:pic>
        <p:nvPicPr>
          <p:cNvPr id="19" name="Picture 18" descr="Vitenskapsmuseets ledelse Solveig Bakken.jp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122007" y="4620348"/>
            <a:ext cx="1307674" cy="1307674"/>
          </a:xfrm>
          <a:prstGeom prst="rect">
            <a:avLst/>
          </a:prstGeom>
          <a:ln>
            <a:solidFill>
              <a:schemeClr val="tx1"/>
            </a:solidFill>
          </a:ln>
        </p:spPr>
      </p:pic>
      <p:pic>
        <p:nvPicPr>
          <p:cNvPr id="20" name="Picture 19" descr="UiO_NHM_Oslo.jpg"/>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307596" y="1698714"/>
            <a:ext cx="1111495" cy="1111495"/>
          </a:xfrm>
          <a:prstGeom prst="rect">
            <a:avLst/>
          </a:prstGeom>
        </p:spPr>
      </p:pic>
      <p:pic>
        <p:nvPicPr>
          <p:cNvPr id="21" name="Picture 20" descr="GBIF_NO_logo.png"/>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56143" y="280627"/>
            <a:ext cx="4195487" cy="1339817"/>
          </a:xfrm>
          <a:prstGeom prst="rect">
            <a:avLst/>
          </a:prstGeom>
        </p:spPr>
      </p:pic>
    </p:spTree>
    <p:extLst>
      <p:ext uri="{BB962C8B-B14F-4D97-AF65-F5344CB8AC3E}">
        <p14:creationId xmlns:p14="http://schemas.microsoft.com/office/powerpoint/2010/main" val="19750557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analysi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3" name="Rectangle 2"/>
          <p:cNvSpPr/>
          <p:nvPr/>
        </p:nvSpPr>
        <p:spPr>
          <a:xfrm>
            <a:off x="380660" y="329729"/>
            <a:ext cx="2032227" cy="461665"/>
          </a:xfrm>
          <a:prstGeom prst="rect">
            <a:avLst/>
          </a:prstGeom>
        </p:spPr>
        <p:txBody>
          <a:bodyPr wrap="none">
            <a:spAutoFit/>
          </a:bodyPr>
          <a:lstStyle/>
          <a:p>
            <a:r>
              <a:rPr lang="en-US" sz="2400" dirty="0" smtClean="0"/>
              <a:t>Data analysis</a:t>
            </a:r>
            <a:endParaRPr lang="en-US" sz="2400" dirty="0"/>
          </a:p>
        </p:txBody>
      </p:sp>
    </p:spTree>
    <p:extLst>
      <p:ext uri="{BB962C8B-B14F-4D97-AF65-F5344CB8AC3E}">
        <p14:creationId xmlns:p14="http://schemas.microsoft.com/office/powerpoint/2010/main" val="2477627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2-13 at 12.59.37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688638" cy="7548077"/>
          </a:xfrm>
          <a:prstGeom prst="rect">
            <a:avLst/>
          </a:prstGeom>
        </p:spPr>
      </p:pic>
      <p:sp>
        <p:nvSpPr>
          <p:cNvPr id="5" name="Rectangle 4"/>
          <p:cNvSpPr/>
          <p:nvPr/>
        </p:nvSpPr>
        <p:spPr>
          <a:xfrm>
            <a:off x="6797195" y="2099354"/>
            <a:ext cx="3271263" cy="461574"/>
          </a:xfrm>
          <a:prstGeom prst="rect">
            <a:avLst/>
          </a:prstGeom>
        </p:spPr>
        <p:txBody>
          <a:bodyPr wrap="none" lIns="91348" tIns="45675" rIns="91348" bIns="45675">
            <a:spAutoFit/>
          </a:bodyPr>
          <a:lstStyle/>
          <a:p>
            <a:r>
              <a:rPr lang="en-US" sz="2400" dirty="0">
                <a:solidFill>
                  <a:srgbClr val="D9D9D9"/>
                </a:solidFill>
                <a:latin typeface="Arial Narrow" panose="020B0606020202030204" pitchFamily="34" charset="0"/>
                <a:ea typeface="MS PGothic" pitchFamily="34" charset="-128"/>
                <a:cs typeface="Arial" panose="020B0604020202020204" pitchFamily="34" charset="0"/>
              </a:rPr>
              <a:t>Asia (gap in data coverage)</a:t>
            </a:r>
            <a:endParaRPr lang="en-US" dirty="0">
              <a:solidFill>
                <a:srgbClr val="D9D9D9"/>
              </a:solidFill>
            </a:endParaRPr>
          </a:p>
        </p:txBody>
      </p:sp>
      <p:sp>
        <p:nvSpPr>
          <p:cNvPr id="6" name="Rectangle 5"/>
          <p:cNvSpPr/>
          <p:nvPr/>
        </p:nvSpPr>
        <p:spPr>
          <a:xfrm>
            <a:off x="4704732" y="3670142"/>
            <a:ext cx="2050413" cy="415407"/>
          </a:xfrm>
          <a:prstGeom prst="rect">
            <a:avLst/>
          </a:prstGeom>
        </p:spPr>
        <p:txBody>
          <a:bodyPr wrap="none" lIns="91348" tIns="45675" rIns="91348" bIns="45675">
            <a:spAutoFit/>
          </a:bodyPr>
          <a:lstStyle/>
          <a:p>
            <a:r>
              <a:rPr lang="en-US" dirty="0">
                <a:solidFill>
                  <a:schemeClr val="bg1">
                    <a:lumMod val="85000"/>
                  </a:schemeClr>
                </a:solidFill>
                <a:latin typeface="Arial Narrow" panose="020B0606020202030204" pitchFamily="34" charset="0"/>
                <a:ea typeface="MS PGothic" pitchFamily="34" charset="-128"/>
                <a:cs typeface="Arial" panose="020B0604020202020204" pitchFamily="34" charset="0"/>
              </a:rPr>
              <a:t>Africa (gap in data)</a:t>
            </a:r>
            <a:endParaRPr lang="en-US" dirty="0">
              <a:solidFill>
                <a:schemeClr val="bg1">
                  <a:lumMod val="85000"/>
                </a:schemeClr>
              </a:solidFill>
            </a:endParaRPr>
          </a:p>
        </p:txBody>
      </p:sp>
      <p:sp>
        <p:nvSpPr>
          <p:cNvPr id="7" name="Rectangle 6"/>
          <p:cNvSpPr/>
          <p:nvPr/>
        </p:nvSpPr>
        <p:spPr>
          <a:xfrm>
            <a:off x="8075662" y="194883"/>
            <a:ext cx="2423103" cy="292297"/>
          </a:xfrm>
          <a:prstGeom prst="rect">
            <a:avLst/>
          </a:prstGeom>
        </p:spPr>
        <p:txBody>
          <a:bodyPr wrap="none" lIns="91348" tIns="45675" rIns="91348" bIns="45675">
            <a:spAutoFit/>
          </a:bodyPr>
          <a:lstStyle/>
          <a:p>
            <a:r>
              <a:rPr lang="en-US" sz="1300" dirty="0">
                <a:solidFill>
                  <a:schemeClr val="bg1">
                    <a:lumMod val="85000"/>
                  </a:schemeClr>
                </a:solidFill>
              </a:rPr>
              <a:t>Map updated </a:t>
            </a:r>
            <a:r>
              <a:rPr lang="en-US" sz="1300" dirty="0" smtClean="0">
                <a:solidFill>
                  <a:schemeClr val="bg1">
                    <a:lumMod val="85000"/>
                  </a:schemeClr>
                </a:solidFill>
              </a:rPr>
              <a:t>13</a:t>
            </a:r>
            <a:r>
              <a:rPr lang="en-US" sz="1300" baseline="30000" dirty="0" smtClean="0">
                <a:solidFill>
                  <a:schemeClr val="bg1">
                    <a:lumMod val="85000"/>
                  </a:schemeClr>
                </a:solidFill>
              </a:rPr>
              <a:t>th</a:t>
            </a:r>
            <a:r>
              <a:rPr lang="en-US" sz="1300" dirty="0" smtClean="0">
                <a:solidFill>
                  <a:schemeClr val="bg1">
                    <a:lumMod val="85000"/>
                  </a:schemeClr>
                </a:solidFill>
              </a:rPr>
              <a:t> February 2018</a:t>
            </a:r>
            <a:endParaRPr lang="en-US" sz="1300" dirty="0">
              <a:solidFill>
                <a:schemeClr val="bg1">
                  <a:lumMod val="85000"/>
                </a:schemeClr>
              </a:solidFill>
            </a:endParaRPr>
          </a:p>
        </p:txBody>
      </p:sp>
      <p:pic>
        <p:nvPicPr>
          <p:cNvPr id="14" name="Picture 13" descr="Screen Shot 2017-03-29 at 20.42.42  copy 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536" y="4631794"/>
            <a:ext cx="10688638" cy="2950472"/>
          </a:xfrm>
          <a:prstGeom prst="rect">
            <a:avLst/>
          </a:prstGeom>
        </p:spPr>
      </p:pic>
      <p:sp>
        <p:nvSpPr>
          <p:cNvPr id="12" name="Rectangle 11"/>
          <p:cNvSpPr/>
          <p:nvPr/>
        </p:nvSpPr>
        <p:spPr>
          <a:xfrm>
            <a:off x="9958003" y="7033936"/>
            <a:ext cx="730453" cy="415407"/>
          </a:xfrm>
          <a:prstGeom prst="rect">
            <a:avLst/>
          </a:prstGeom>
        </p:spPr>
        <p:txBody>
          <a:bodyPr wrap="none" lIns="91348" tIns="45675" rIns="91348" bIns="45675">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2018</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10"/>
          <p:cNvSpPr/>
          <p:nvPr/>
        </p:nvSpPr>
        <p:spPr>
          <a:xfrm>
            <a:off x="29540" y="7132671"/>
            <a:ext cx="730453" cy="415407"/>
          </a:xfrm>
          <a:prstGeom prst="rect">
            <a:avLst/>
          </a:prstGeom>
        </p:spPr>
        <p:txBody>
          <a:bodyPr wrap="none" lIns="91348" tIns="45675" rIns="91348" bIns="45675">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1900</a:t>
            </a:r>
            <a:endParaRPr lang="en-US" dirty="0">
              <a:solidFill>
                <a:srgbClr val="CCFFCC"/>
              </a:solidFill>
            </a:endParaRPr>
          </a:p>
        </p:txBody>
      </p:sp>
      <p:sp>
        <p:nvSpPr>
          <p:cNvPr id="10" name="Rectangle 9"/>
          <p:cNvSpPr/>
          <p:nvPr/>
        </p:nvSpPr>
        <p:spPr>
          <a:xfrm>
            <a:off x="4981729" y="7077324"/>
            <a:ext cx="730453" cy="415407"/>
          </a:xfrm>
          <a:prstGeom prst="rect">
            <a:avLst/>
          </a:prstGeom>
        </p:spPr>
        <p:txBody>
          <a:bodyPr wrap="none" lIns="91348" tIns="45675" rIns="91348" bIns="45675">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1950</a:t>
            </a:r>
            <a:endParaRPr lang="en-US" dirty="0">
              <a:solidFill>
                <a:srgbClr val="CCFFCC"/>
              </a:solidFill>
            </a:endParaRPr>
          </a:p>
        </p:txBody>
      </p:sp>
      <p:sp>
        <p:nvSpPr>
          <p:cNvPr id="3" name="Rectangle 2"/>
          <p:cNvSpPr/>
          <p:nvPr/>
        </p:nvSpPr>
        <p:spPr>
          <a:xfrm rot="18355690">
            <a:off x="9202399" y="6582892"/>
            <a:ext cx="1503200" cy="492352"/>
          </a:xfrm>
          <a:prstGeom prst="rect">
            <a:avLst/>
          </a:prstGeom>
        </p:spPr>
        <p:txBody>
          <a:bodyPr wrap="none" lIns="91348" tIns="45675" rIns="91348" bIns="45675">
            <a:spAutoFit/>
          </a:bodyPr>
          <a:lstStyle/>
          <a:p>
            <a:r>
              <a:rPr lang="en-US" sz="1300" dirty="0">
                <a:solidFill>
                  <a:schemeClr val="tx1">
                    <a:lumMod val="75000"/>
                    <a:lumOff val="25000"/>
                  </a:schemeClr>
                </a:solidFill>
              </a:rPr>
              <a:t>Most data are from </a:t>
            </a:r>
          </a:p>
          <a:p>
            <a:r>
              <a:rPr lang="en-US" sz="1300" dirty="0">
                <a:solidFill>
                  <a:schemeClr val="tx1">
                    <a:lumMod val="75000"/>
                    <a:lumOff val="25000"/>
                  </a:schemeClr>
                </a:solidFill>
              </a:rPr>
              <a:t>more recent dates</a:t>
            </a:r>
          </a:p>
        </p:txBody>
      </p:sp>
      <p:sp>
        <p:nvSpPr>
          <p:cNvPr id="13" name="Rectangle 12"/>
          <p:cNvSpPr/>
          <p:nvPr/>
        </p:nvSpPr>
        <p:spPr>
          <a:xfrm>
            <a:off x="337175" y="163781"/>
            <a:ext cx="5148780" cy="707795"/>
          </a:xfrm>
          <a:prstGeom prst="rect">
            <a:avLst/>
          </a:prstGeom>
        </p:spPr>
        <p:txBody>
          <a:bodyPr wrap="none" lIns="91348" tIns="45675" rIns="91348" bIns="45675">
            <a:spAutoFit/>
          </a:bodyPr>
          <a:lstStyle/>
          <a:p>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Data coverage and gaps</a:t>
            </a:r>
          </a:p>
        </p:txBody>
      </p:sp>
    </p:spTree>
    <p:extLst>
      <p:ext uri="{BB962C8B-B14F-4D97-AF65-F5344CB8AC3E}">
        <p14:creationId xmlns:p14="http://schemas.microsoft.com/office/powerpoint/2010/main" val="39611433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11-10 at 08.36.15 .png"/>
          <p:cNvPicPr>
            <a:picLocks noChangeAspect="1"/>
          </p:cNvPicPr>
          <p:nvPr/>
        </p:nvPicPr>
        <p:blipFill>
          <a:blip r:embed="rId3">
            <a:alphaModFix amt="30000"/>
            <a:extLst>
              <a:ext uri="{28A0092B-C50C-407E-A947-70E740481C1C}">
                <a14:useLocalDpi xmlns:a14="http://schemas.microsoft.com/office/drawing/2010/main"/>
              </a:ext>
            </a:extLst>
          </a:blip>
          <a:stretch>
            <a:fillRect/>
          </a:stretch>
        </p:blipFill>
        <p:spPr>
          <a:xfrm>
            <a:off x="5462089" y="0"/>
            <a:ext cx="5226549" cy="7562850"/>
          </a:xfrm>
          <a:prstGeom prst="rect">
            <a:avLst/>
          </a:prstGeom>
        </p:spPr>
      </p:pic>
      <p:sp>
        <p:nvSpPr>
          <p:cNvPr id="2" name="Content Placeholder 1"/>
          <p:cNvSpPr>
            <a:spLocks noGrp="1"/>
          </p:cNvSpPr>
          <p:nvPr>
            <p:ph idx="1"/>
          </p:nvPr>
        </p:nvSpPr>
        <p:spPr>
          <a:xfrm>
            <a:off x="534435" y="2166448"/>
            <a:ext cx="9418522" cy="3096110"/>
          </a:xfrm>
        </p:spPr>
        <p:txBody>
          <a:bodyPr>
            <a:normAutofit/>
          </a:bodyPr>
          <a:lstStyle/>
          <a:p>
            <a:r>
              <a:rPr lang="en-US" sz="3600" dirty="0" smtClean="0"/>
              <a:t>The </a:t>
            </a:r>
            <a:r>
              <a:rPr lang="en-US" sz="3600" dirty="0" smtClean="0">
                <a:hlinkClick r:id="rId4"/>
              </a:rPr>
              <a:t>Norwegian GBIF node </a:t>
            </a:r>
            <a:r>
              <a:rPr lang="en-US" sz="3600" dirty="0" smtClean="0"/>
              <a:t>(GBIF.no) and the </a:t>
            </a:r>
            <a:r>
              <a:rPr lang="en-US" sz="3600" dirty="0" smtClean="0">
                <a:hlinkClick r:id="rId5"/>
              </a:rPr>
              <a:t>ForBio Research School in Biosystematics</a:t>
            </a:r>
            <a:r>
              <a:rPr lang="en-US" sz="3600" dirty="0" smtClean="0"/>
              <a:t> organize </a:t>
            </a:r>
            <a:r>
              <a:rPr lang="en-US" sz="3600" dirty="0" smtClean="0">
                <a:hlinkClick r:id="rId6"/>
              </a:rPr>
              <a:t>R training </a:t>
            </a:r>
            <a:r>
              <a:rPr lang="en-US" sz="3600" dirty="0" smtClean="0"/>
              <a:t>for the Nordic Oikos conference in Trondheim in February 2018.</a:t>
            </a:r>
          </a:p>
          <a:p>
            <a:endParaRPr lang="en-US" sz="2000" dirty="0" smtClean="0">
              <a:hlinkClick r:id="rId4"/>
            </a:endParaRPr>
          </a:p>
          <a:p>
            <a:r>
              <a:rPr lang="en-US" sz="2000" dirty="0" smtClean="0">
                <a:hlinkClick r:id="rId4"/>
              </a:rPr>
              <a:t>http</a:t>
            </a:r>
            <a:r>
              <a:rPr lang="en-US" sz="2000" dirty="0">
                <a:hlinkClick r:id="rId4"/>
              </a:rPr>
              <a:t>://www.gbif.no/events/2018/Nordic-Oikos-2018-R-</a:t>
            </a:r>
            <a:r>
              <a:rPr lang="en-US" sz="2000" dirty="0" smtClean="0">
                <a:hlinkClick r:id="rId4"/>
              </a:rPr>
              <a:t>workshop.html</a:t>
            </a:r>
            <a:r>
              <a:rPr lang="en-US" sz="2000" dirty="0" smtClean="0"/>
              <a:t> </a:t>
            </a:r>
          </a:p>
        </p:txBody>
      </p:sp>
      <p:pic>
        <p:nvPicPr>
          <p:cNvPr id="5" name="Picture 4" descr="layout_set_logo.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4438" y="99607"/>
            <a:ext cx="5334404" cy="1282395"/>
          </a:xfrm>
          <a:prstGeom prst="rect">
            <a:avLst/>
          </a:prstGeom>
        </p:spPr>
      </p:pic>
      <p:sp>
        <p:nvSpPr>
          <p:cNvPr id="70657" name="Title 1"/>
          <p:cNvSpPr>
            <a:spLocks noGrp="1"/>
          </p:cNvSpPr>
          <p:nvPr>
            <p:ph type="title"/>
          </p:nvPr>
        </p:nvSpPr>
        <p:spPr bwMode="auto">
          <a:xfrm>
            <a:off x="5794133" y="435971"/>
            <a:ext cx="3787027" cy="7395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Autofit/>
          </a:bodyPr>
          <a:lstStyle/>
          <a:p>
            <a:r>
              <a:rPr lang="en-US" sz="4000" dirty="0" smtClean="0">
                <a:latin typeface="Trebuchet MS" charset="0"/>
                <a:ea typeface="ＭＳ Ｐゴシック" charset="0"/>
              </a:rPr>
              <a:t>R workshop</a:t>
            </a:r>
            <a:endParaRPr lang="en-US" sz="4000" dirty="0">
              <a:latin typeface="Trebuchet MS" charset="0"/>
              <a:ea typeface="ＭＳ Ｐゴシック" charset="0"/>
            </a:endParaRPr>
          </a:p>
        </p:txBody>
      </p:sp>
      <p:pic>
        <p:nvPicPr>
          <p:cNvPr id="7" name="Picture 6" descr="RStudio-Logo-Blue-Gray-250.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72780" y="5820311"/>
            <a:ext cx="1953662" cy="687689"/>
          </a:xfrm>
          <a:prstGeom prst="rect">
            <a:avLst/>
          </a:prstGeom>
        </p:spPr>
      </p:pic>
      <p:pic>
        <p:nvPicPr>
          <p:cNvPr id="10" name="Picture 6"/>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95724" y="5783507"/>
            <a:ext cx="1947543" cy="72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github.7433692cabbfa132f34adb034e7909fa.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94133" y="5568166"/>
            <a:ext cx="2869182" cy="1063510"/>
          </a:xfrm>
          <a:prstGeom prst="rect">
            <a:avLst/>
          </a:prstGeom>
        </p:spPr>
      </p:pic>
    </p:spTree>
    <p:extLst>
      <p:ext uri="{BB962C8B-B14F-4D97-AF65-F5344CB8AC3E}">
        <p14:creationId xmlns:p14="http://schemas.microsoft.com/office/powerpoint/2010/main" val="426170597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56" tIns="52026" rIns="104056" bIns="52026" anchor="ctr"/>
          <a:lstStyle/>
          <a:p>
            <a:pPr algn="ctr">
              <a:defRPr/>
            </a:pPr>
            <a:endParaRPr lang="en-US">
              <a:solidFill>
                <a:schemeClr val="lt1"/>
              </a:solidFill>
              <a:latin typeface="+mn-lt"/>
              <a:ea typeface="+mn-ea"/>
              <a:cs typeface="+mn-cs"/>
            </a:endParaRPr>
          </a:p>
        </p:txBody>
      </p:sp>
      <p:sp>
        <p:nvSpPr>
          <p:cNvPr id="12291" name="TextBox 5"/>
          <p:cNvSpPr txBox="1">
            <a:spLocks noChangeArrowheads="1"/>
          </p:cNvSpPr>
          <p:nvPr/>
        </p:nvSpPr>
        <p:spPr bwMode="auto">
          <a:xfrm>
            <a:off x="1269031" y="2505890"/>
            <a:ext cx="6823867" cy="185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56" tIns="52026" rIns="104056" bIns="52026">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a:latin typeface="Trebuchet MS" charset="0"/>
              </a:rPr>
              <a:t>Services to enable data analysis</a:t>
            </a: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2"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imag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57896" y="4365389"/>
            <a:ext cx="2217907" cy="2445916"/>
          </a:xfrm>
          <a:prstGeom prst="rect">
            <a:avLst/>
          </a:prstGeom>
        </p:spPr>
      </p:pic>
    </p:spTree>
    <p:extLst>
      <p:ext uri="{BB962C8B-B14F-4D97-AF65-F5344CB8AC3E}">
        <p14:creationId xmlns:p14="http://schemas.microsoft.com/office/powerpoint/2010/main" val="277018757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ítulo 1"/>
          <p:cNvSpPr>
            <a:spLocks noGrp="1"/>
          </p:cNvSpPr>
          <p:nvPr>
            <p:ph type="title"/>
          </p:nvPr>
        </p:nvSpPr>
        <p:spPr bwMode="auto">
          <a:xfrm>
            <a:off x="534201" y="1295400"/>
            <a:ext cx="7722278" cy="954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s-ES" sz="4400">
                <a:latin typeface="Helvetica" charset="0"/>
                <a:ea typeface="ＭＳ Ｐゴシック" charset="0"/>
              </a:rPr>
              <a:t>GBIF DATA PORTAL API </a:t>
            </a:r>
          </a:p>
        </p:txBody>
      </p:sp>
      <p:sp>
        <p:nvSpPr>
          <p:cNvPr id="31747" name="Rectángulo 2"/>
          <p:cNvSpPr>
            <a:spLocks noChangeArrowheads="1"/>
          </p:cNvSpPr>
          <p:nvPr/>
        </p:nvSpPr>
        <p:spPr bwMode="auto">
          <a:xfrm>
            <a:off x="534216" y="1897080"/>
            <a:ext cx="7007397" cy="467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707" tIns="52351" rIns="104707" bIns="52351">
            <a:spAutoFit/>
          </a:bodyPr>
          <a:lstStyle/>
          <a:p>
            <a:pPr defTabSz="523532">
              <a:defRPr/>
            </a:pPr>
            <a:endParaRPr lang="en-US" sz="4600" b="1" dirty="0">
              <a:solidFill>
                <a:srgbClr val="008000"/>
              </a:solidFill>
              <a:latin typeface="Calibri" charset="0"/>
            </a:endParaRPr>
          </a:p>
          <a:p>
            <a:pPr defTabSz="523532">
              <a:defRPr/>
            </a:pPr>
            <a:r>
              <a:rPr lang="en-US" sz="4600" b="1" dirty="0">
                <a:solidFill>
                  <a:srgbClr val="008000"/>
                </a:solidFill>
                <a:latin typeface="Helvetica" charset="0"/>
              </a:rPr>
              <a:t>An interface to access data published through the GBIF network using web services.</a:t>
            </a:r>
          </a:p>
          <a:p>
            <a:pPr defTabSz="523532">
              <a:defRPr/>
            </a:pPr>
            <a:endParaRPr lang="en-GB" sz="4600" b="1" dirty="0">
              <a:solidFill>
                <a:schemeClr val="accent3">
                  <a:lumMod val="50000"/>
                </a:schemeClr>
              </a:solidFill>
              <a:latin typeface="Helvetica" charset="0"/>
            </a:endParaRPr>
          </a:p>
          <a:p>
            <a:pPr marL="523532" lvl="1" defTabSz="523532">
              <a:defRPr/>
            </a:pPr>
            <a:endParaRPr lang="en-GB" dirty="0">
              <a:solidFill>
                <a:schemeClr val="accent3">
                  <a:lumMod val="50000"/>
                </a:schemeClr>
              </a:solidFill>
              <a:latin typeface="Calibri" charset="0"/>
            </a:endParaRPr>
          </a:p>
        </p:txBody>
      </p:sp>
      <p:pic>
        <p:nvPicPr>
          <p:cNvPr id="5" name="Picture 4" descr="Screen Shot 2015-05-21 at 07.54.57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69309" y="0"/>
            <a:ext cx="2325036" cy="7562850"/>
          </a:xfrm>
          <a:prstGeom prst="rect">
            <a:avLst/>
          </a:prstGeom>
        </p:spPr>
      </p:pic>
      <p:pic>
        <p:nvPicPr>
          <p:cNvPr id="2" name="Picture 1" descr="REST AP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09571" y="5901261"/>
            <a:ext cx="1128943" cy="1128943"/>
          </a:xfrm>
          <a:prstGeom prst="rect">
            <a:avLst/>
          </a:prstGeom>
        </p:spPr>
      </p:pic>
      <p:pic>
        <p:nvPicPr>
          <p:cNvPr id="3" name="Picture 2" descr="json-log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77365" y="6253619"/>
            <a:ext cx="2000552" cy="793187"/>
          </a:xfrm>
          <a:prstGeom prst="rect">
            <a:avLst/>
          </a:prstGeom>
        </p:spPr>
      </p:pic>
    </p:spTree>
    <p:extLst>
      <p:ext uri="{BB962C8B-B14F-4D97-AF65-F5344CB8AC3E}">
        <p14:creationId xmlns:p14="http://schemas.microsoft.com/office/powerpoint/2010/main" val="398605757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bwMode="auto">
          <a:xfrm>
            <a:off x="933844" y="392021"/>
            <a:ext cx="7722278" cy="126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dirty="0">
                <a:latin typeface="Trebuchet MS" charset="0"/>
                <a:ea typeface="ＭＳ Ｐゴシック" charset="0"/>
              </a:rPr>
              <a:t>rOpenSci : rgbif</a:t>
            </a:r>
          </a:p>
        </p:txBody>
      </p:sp>
      <p:pic>
        <p:nvPicPr>
          <p:cNvPr id="70660"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77770" y="518797"/>
            <a:ext cx="1947543" cy="72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Rplo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2606378"/>
            <a:ext cx="10688638" cy="4956472"/>
          </a:xfrm>
          <a:prstGeom prst="rect">
            <a:avLst/>
          </a:prstGeom>
        </p:spPr>
      </p:pic>
      <p:sp>
        <p:nvSpPr>
          <p:cNvPr id="3" name="Content Placeholder 2"/>
          <p:cNvSpPr>
            <a:spLocks noGrp="1"/>
          </p:cNvSpPr>
          <p:nvPr>
            <p:ph idx="1"/>
          </p:nvPr>
        </p:nvSpPr>
        <p:spPr>
          <a:xfrm>
            <a:off x="933844" y="1259782"/>
            <a:ext cx="7722278" cy="1610460"/>
          </a:xfrm>
        </p:spPr>
        <p:txBody>
          <a:bodyPr>
            <a:normAutofit/>
          </a:bodyPr>
          <a:lstStyle/>
          <a:p>
            <a:pPr defTabSz="523532">
              <a:defRPr/>
            </a:pPr>
            <a:r>
              <a:rPr lang="en-US" sz="1600" dirty="0">
                <a:solidFill>
                  <a:srgbClr val="660066"/>
                </a:solidFill>
              </a:rPr>
              <a:t>library</a:t>
            </a:r>
            <a:r>
              <a:rPr lang="en-US" sz="1600" dirty="0"/>
              <a:t>(rgbif) </a:t>
            </a:r>
          </a:p>
          <a:p>
            <a:pPr defTabSz="523532">
              <a:defRPr/>
            </a:pPr>
            <a:r>
              <a:rPr lang="en-US" sz="1600" dirty="0"/>
              <a:t>key &lt;- </a:t>
            </a:r>
            <a:r>
              <a:rPr lang="en-US" sz="1600" dirty="0" err="1">
                <a:solidFill>
                  <a:srgbClr val="660066"/>
                </a:solidFill>
              </a:rPr>
              <a:t>name_backbone</a:t>
            </a:r>
            <a:r>
              <a:rPr lang="en-US" sz="1600" dirty="0"/>
              <a:t>(name='</a:t>
            </a:r>
            <a:r>
              <a:rPr lang="en-US" sz="1600" i="1" dirty="0">
                <a:solidFill>
                  <a:schemeClr val="accent3">
                    <a:lumMod val="50000"/>
                  </a:schemeClr>
                </a:solidFill>
              </a:rPr>
              <a:t>Hepatica </a:t>
            </a:r>
            <a:r>
              <a:rPr lang="en-US" sz="1600" i="1" dirty="0" err="1">
                <a:solidFill>
                  <a:schemeClr val="accent3">
                    <a:lumMod val="50000"/>
                  </a:schemeClr>
                </a:solidFill>
              </a:rPr>
              <a:t>nobilis</a:t>
            </a:r>
            <a:r>
              <a:rPr lang="en-US" sz="1600" dirty="0"/>
              <a:t>', kingdom=‘</a:t>
            </a:r>
            <a:r>
              <a:rPr lang="en-US" sz="1600" dirty="0">
                <a:solidFill>
                  <a:srgbClr val="4F6228"/>
                </a:solidFill>
              </a:rPr>
              <a:t>Plantae</a:t>
            </a:r>
            <a:r>
              <a:rPr lang="en-US" sz="1600" dirty="0"/>
              <a:t>')$speciesKey</a:t>
            </a:r>
          </a:p>
          <a:p>
            <a:pPr defTabSz="523532">
              <a:defRPr/>
            </a:pPr>
            <a:r>
              <a:rPr lang="en-US" sz="1600" dirty="0" err="1"/>
              <a:t>sp</a:t>
            </a:r>
            <a:r>
              <a:rPr lang="en-US" sz="1600" dirty="0"/>
              <a:t> &lt;- </a:t>
            </a:r>
            <a:r>
              <a:rPr lang="en-US" sz="1600" dirty="0" err="1">
                <a:solidFill>
                  <a:srgbClr val="660066"/>
                </a:solidFill>
              </a:rPr>
              <a:t>occ_search</a:t>
            </a:r>
            <a:r>
              <a:rPr lang="en-US" sz="1600" dirty="0"/>
              <a:t>(taxonKey=key, return='</a:t>
            </a:r>
            <a:r>
              <a:rPr lang="en-US" sz="1600" dirty="0">
                <a:solidFill>
                  <a:srgbClr val="4F6228"/>
                </a:solidFill>
              </a:rPr>
              <a:t>data</a:t>
            </a:r>
            <a:r>
              <a:rPr lang="en-US" sz="1600" dirty="0"/>
              <a:t>', </a:t>
            </a:r>
            <a:r>
              <a:rPr lang="en-US" sz="1600" dirty="0" err="1"/>
              <a:t>hasCoordinate</a:t>
            </a:r>
            <a:r>
              <a:rPr lang="en-US" sz="1600" dirty="0"/>
              <a:t>=</a:t>
            </a:r>
            <a:r>
              <a:rPr lang="en-US" sz="1600" dirty="0">
                <a:solidFill>
                  <a:srgbClr val="4F6228"/>
                </a:solidFill>
              </a:rPr>
              <a:t>TRUE</a:t>
            </a:r>
            <a:r>
              <a:rPr lang="en-US" sz="1600" dirty="0"/>
              <a:t>, limit=</a:t>
            </a:r>
            <a:r>
              <a:rPr lang="en-US" sz="1600" dirty="0">
                <a:solidFill>
                  <a:srgbClr val="4F6228"/>
                </a:solidFill>
              </a:rPr>
              <a:t>1000</a:t>
            </a:r>
            <a:r>
              <a:rPr lang="en-US" sz="1600" dirty="0"/>
              <a:t>)</a:t>
            </a:r>
          </a:p>
          <a:p>
            <a:pPr defTabSz="523532">
              <a:defRPr/>
            </a:pPr>
            <a:r>
              <a:rPr lang="en-US" sz="1600" dirty="0" err="1">
                <a:solidFill>
                  <a:srgbClr val="660066"/>
                </a:solidFill>
              </a:rPr>
              <a:t>gbifmap</a:t>
            </a:r>
            <a:r>
              <a:rPr lang="en-US" sz="1600" dirty="0"/>
              <a:t>(</a:t>
            </a:r>
            <a:r>
              <a:rPr lang="en-US" sz="1600" dirty="0" err="1"/>
              <a:t>sp</a:t>
            </a:r>
            <a:r>
              <a:rPr lang="en-US" sz="1600" dirty="0"/>
              <a:t>)</a:t>
            </a:r>
          </a:p>
        </p:txBody>
      </p:sp>
      <p:pic>
        <p:nvPicPr>
          <p:cNvPr id="2" name="Picture 1" descr="RStudio-Ball.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97174" y="1523116"/>
            <a:ext cx="755396" cy="755396"/>
          </a:xfrm>
          <a:prstGeom prst="rect">
            <a:avLst/>
          </a:prstGeom>
        </p:spPr>
      </p:pic>
    </p:spTree>
    <p:extLst>
      <p:ext uri="{BB962C8B-B14F-4D97-AF65-F5344CB8AC3E}">
        <p14:creationId xmlns:p14="http://schemas.microsoft.com/office/powerpoint/2010/main" val="420891002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22"/>
          <p:cNvPicPr preferRelativeResize="0"/>
          <p:nvPr/>
        </p:nvPicPr>
        <p:blipFill rotWithShape="1">
          <a:blip r:embed="rId3">
            <a:alphaModFix/>
          </a:blip>
          <a:srcRect/>
          <a:stretch/>
        </p:blipFill>
        <p:spPr>
          <a:xfrm>
            <a:off x="0" y="0"/>
            <a:ext cx="10688638" cy="7562850"/>
          </a:xfrm>
          <a:prstGeom prst="rect">
            <a:avLst/>
          </a:prstGeom>
          <a:noFill/>
          <a:ln>
            <a:noFill/>
          </a:ln>
        </p:spPr>
      </p:pic>
      <p:pic>
        <p:nvPicPr>
          <p:cNvPr id="3" name="Picture 2" descr="GBIF_logo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6541" y="6723456"/>
            <a:ext cx="1455723" cy="586985"/>
          </a:xfrm>
          <a:prstGeom prst="rect">
            <a:avLst/>
          </a:prstGeom>
        </p:spPr>
      </p:pic>
    </p:spTree>
    <p:extLst>
      <p:ext uri="{BB962C8B-B14F-4D97-AF65-F5344CB8AC3E}">
        <p14:creationId xmlns:p14="http://schemas.microsoft.com/office/powerpoint/2010/main" val="366472581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jpg"/>
          <p:cNvPicPr>
            <a:picLocks noChangeAspect="1"/>
          </p:cNvPicPr>
          <p:nvPr/>
        </p:nvPicPr>
        <p:blipFill>
          <a:blip r:embed="rId3">
            <a:alphaModFix amt="90000"/>
            <a:extLst>
              <a:ext uri="{BEBA8EAE-BF5A-486C-A8C5-ECC9F3942E4B}">
                <a14:imgProps xmlns:a14="http://schemas.microsoft.com/office/drawing/2010/main">
                  <a14:imgLayer r:embed="rId4">
                    <a14:imgEffect>
                      <a14:saturation sat="90000"/>
                    </a14:imgEffect>
                    <a14:imgEffect>
                      <a14:brightnessContrast contrast="50000"/>
                    </a14:imgEffect>
                  </a14:imgLayer>
                </a14:imgProps>
              </a:ext>
              <a:ext uri="{28A0092B-C50C-407E-A947-70E740481C1C}">
                <a14:useLocalDpi xmlns:a14="http://schemas.microsoft.com/office/drawing/2010/main"/>
              </a:ext>
            </a:extLst>
          </a:blip>
          <a:stretch>
            <a:fillRect/>
          </a:stretch>
        </p:blipFill>
        <p:spPr>
          <a:xfrm>
            <a:off x="0" y="29"/>
            <a:ext cx="10688638" cy="7562829"/>
          </a:xfrm>
          <a:prstGeom prst="rect">
            <a:avLst/>
          </a:prstGeom>
        </p:spPr>
      </p:pic>
      <p:sp>
        <p:nvSpPr>
          <p:cNvPr id="7" name="Rectangle 6"/>
          <p:cNvSpPr/>
          <p:nvPr/>
        </p:nvSpPr>
        <p:spPr>
          <a:xfrm>
            <a:off x="3413534" y="2663668"/>
            <a:ext cx="5951899" cy="2123428"/>
          </a:xfrm>
          <a:prstGeom prst="rect">
            <a:avLst/>
          </a:prstGeom>
          <a:solidFill>
            <a:schemeClr val="tx2">
              <a:alpha val="50000"/>
            </a:schemeClr>
          </a:solidFill>
          <a:effectLst>
            <a:outerShdw blurRad="50800" dist="38100" dir="2700000" algn="tl" rotWithShape="0">
              <a:srgbClr val="000000">
                <a:alpha val="43000"/>
              </a:srgbClr>
            </a:outerShdw>
          </a:effectLst>
        </p:spPr>
        <p:txBody>
          <a:bodyPr wrap="none" lIns="91213" tIns="45606" rIns="91213" bIns="45606">
            <a:spAutoFit/>
            <a:scene3d>
              <a:camera prst="orthographicFront"/>
              <a:lightRig rig="soft" dir="t">
                <a:rot lat="0" lon="0" rev="10800000"/>
              </a:lightRig>
            </a:scene3d>
            <a:sp3d>
              <a:bevelT w="27940" h="12700"/>
              <a:contourClr>
                <a:srgbClr val="DDDDDD"/>
              </a:contourClr>
            </a:sp3d>
          </a:bodyPr>
          <a:lstStyle/>
          <a:p>
            <a:r>
              <a:rPr lang="en-US" sz="4400" b="1" i="1" spc="151" dirty="0">
                <a:ln w="11430"/>
                <a:solidFill>
                  <a:srgbClr val="F8F8F8"/>
                </a:solidFill>
                <a:effectLst>
                  <a:outerShdw blurRad="25400" algn="tl" rotWithShape="0">
                    <a:srgbClr val="000000">
                      <a:alpha val="43000"/>
                    </a:srgbClr>
                  </a:outerShdw>
                </a:effectLst>
              </a:rPr>
              <a:t>BIG DATA</a:t>
            </a:r>
          </a:p>
          <a:p>
            <a:r>
              <a:rPr lang="en-US" sz="4400" b="1" i="1" spc="151" dirty="0">
                <a:ln w="11430"/>
                <a:solidFill>
                  <a:srgbClr val="F8F8F8"/>
                </a:solidFill>
                <a:effectLst>
                  <a:outerShdw blurRad="25400" algn="tl" rotWithShape="0">
                    <a:srgbClr val="000000">
                      <a:alpha val="43000"/>
                    </a:srgbClr>
                  </a:outerShdw>
                </a:effectLst>
              </a:rPr>
              <a:t>A new paradigm:</a:t>
            </a:r>
          </a:p>
          <a:p>
            <a:r>
              <a:rPr lang="en-US" sz="4400" b="1" i="1" spc="151" dirty="0">
                <a:ln w="11430"/>
                <a:solidFill>
                  <a:srgbClr val="F8F8F8"/>
                </a:solidFill>
                <a:effectLst>
                  <a:outerShdw blurRad="25400" algn="tl" rotWithShape="0">
                    <a:srgbClr val="000000">
                      <a:alpha val="43000"/>
                    </a:srgbClr>
                  </a:outerShdw>
                </a:effectLst>
              </a:rPr>
              <a:t>reuse of research data</a:t>
            </a:r>
          </a:p>
        </p:txBody>
      </p:sp>
    </p:spTree>
    <p:extLst>
      <p:ext uri="{BB962C8B-B14F-4D97-AF65-F5344CB8AC3E}">
        <p14:creationId xmlns:p14="http://schemas.microsoft.com/office/powerpoint/2010/main" val="56874989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tificial intelligence machin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pic>
        <p:nvPicPr>
          <p:cNvPr id="3" name="Picture 2" descr="GBIF-2015-mark.png"/>
          <p:cNvPicPr>
            <a:picLocks noChangeAspect="1"/>
          </p:cNvPicPr>
          <p:nvPr/>
        </p:nvPicPr>
        <p:blipFill>
          <a:blip r:embed="rId4">
            <a:extLst>
              <a:ext uri="{28A0092B-C50C-407E-A947-70E740481C1C}">
                <a14:useLocalDpi xmlns:a14="http://schemas.microsoft.com/office/drawing/2010/main"/>
              </a:ext>
            </a:extLst>
          </a:blip>
          <a:stretch>
            <a:fillRect/>
          </a:stretch>
        </p:blipFill>
        <p:spPr>
          <a:xfrm rot="1587558">
            <a:off x="5480492" y="2515739"/>
            <a:ext cx="1416923" cy="1416923"/>
          </a:xfrm>
          <a:prstGeom prst="rect">
            <a:avLst/>
          </a:prstGeom>
        </p:spPr>
      </p:pic>
      <p:pic>
        <p:nvPicPr>
          <p:cNvPr id="6" name="Picture 5" descr="GBIF_logo_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714819">
            <a:off x="5023306" y="5131471"/>
            <a:ext cx="1883741" cy="759573"/>
          </a:xfrm>
          <a:prstGeom prst="rect">
            <a:avLst/>
          </a:prstGeom>
        </p:spPr>
      </p:pic>
    </p:spTree>
    <p:extLst>
      <p:ext uri="{BB962C8B-B14F-4D97-AF65-F5344CB8AC3E}">
        <p14:creationId xmlns:p14="http://schemas.microsoft.com/office/powerpoint/2010/main" val="15590519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ESSENTIAL BIODIVERSITY VARIABLES</a:t>
            </a:r>
          </a:p>
        </p:txBody>
      </p:sp>
      <p:sp>
        <p:nvSpPr>
          <p:cNvPr id="8" name="Text Placeholder 7"/>
          <p:cNvSpPr>
            <a:spLocks noGrp="1"/>
          </p:cNvSpPr>
          <p:nvPr>
            <p:ph type="body" sz="quarter" idx="10"/>
          </p:nvPr>
        </p:nvSpPr>
        <p:spPr/>
        <p:txBody>
          <a:bodyPr/>
          <a:lstStyle/>
          <a:p>
            <a:r>
              <a:rPr lang="en-GB" dirty="0" err="1"/>
              <a:t>Schmeller</a:t>
            </a:r>
            <a:r>
              <a:rPr lang="en-GB" dirty="0"/>
              <a:t>, D.S., </a:t>
            </a:r>
            <a:r>
              <a:rPr lang="en-GB" dirty="0" err="1"/>
              <a:t>Mihoub</a:t>
            </a:r>
            <a:r>
              <a:rPr lang="en-GB" dirty="0"/>
              <a:t>, JB., Bowser, A. et al., An operational definition of essential biodiversity variables, </a:t>
            </a:r>
            <a:r>
              <a:rPr lang="en-GB" dirty="0" err="1"/>
              <a:t>Biodivers</a:t>
            </a:r>
            <a:r>
              <a:rPr lang="en-GB" dirty="0"/>
              <a:t> </a:t>
            </a:r>
            <a:r>
              <a:rPr lang="en-GB" dirty="0" err="1"/>
              <a:t>Conserv</a:t>
            </a:r>
            <a:r>
              <a:rPr lang="en-GB" dirty="0"/>
              <a:t> (2017). doi:10.1007/s10531-017-1386-9</a:t>
            </a:r>
          </a:p>
        </p:txBody>
      </p:sp>
      <p:pic>
        <p:nvPicPr>
          <p:cNvPr id="1026" name="Picture 2" descr="https://static-content.springer.com/image/art%3A10.1007%2Fs10531-017-1386-9/MediaObjects/10531_2017_1386_Fig1_HTML.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9999" y="1134428"/>
            <a:ext cx="6368647" cy="543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306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875" y="261182"/>
            <a:ext cx="9619774" cy="875512"/>
          </a:xfrm>
        </p:spPr>
        <p:txBody>
          <a:bodyPr/>
          <a:lstStyle/>
          <a:p>
            <a:r>
              <a:rPr lang="en-US" dirty="0" smtClean="0"/>
              <a:t>GBIF and </a:t>
            </a:r>
            <a:r>
              <a:rPr lang="en-US" dirty="0" err="1" smtClean="0"/>
              <a:t>cbd</a:t>
            </a:r>
            <a:endParaRPr lang="en-US" dirty="0"/>
          </a:p>
        </p:txBody>
      </p:sp>
      <p:sp>
        <p:nvSpPr>
          <p:cNvPr id="3" name="Content Placeholder 2"/>
          <p:cNvSpPr>
            <a:spLocks noGrp="1"/>
          </p:cNvSpPr>
          <p:nvPr>
            <p:ph idx="1"/>
          </p:nvPr>
        </p:nvSpPr>
        <p:spPr>
          <a:xfrm>
            <a:off x="275363" y="1212197"/>
            <a:ext cx="5344319" cy="2450329"/>
          </a:xfrm>
        </p:spPr>
        <p:txBody>
          <a:bodyPr>
            <a:normAutofit/>
          </a:bodyPr>
          <a:lstStyle/>
          <a:p>
            <a:r>
              <a:rPr lang="en-US" sz="2300" dirty="0"/>
              <a:t>Only confirmed indicator of progress towards Aichi Target 19 </a:t>
            </a:r>
          </a:p>
          <a:p>
            <a:endParaRPr lang="en-US" dirty="0"/>
          </a:p>
          <a:p>
            <a:endParaRPr lang="en-US" sz="2700" dirty="0"/>
          </a:p>
        </p:txBody>
      </p:sp>
      <p:sp>
        <p:nvSpPr>
          <p:cNvPr id="4" name="Text Placeholder 3"/>
          <p:cNvSpPr>
            <a:spLocks noGrp="1"/>
          </p:cNvSpPr>
          <p:nvPr>
            <p:ph type="body" sz="quarter" idx="10"/>
          </p:nvPr>
        </p:nvSpPr>
        <p:spPr/>
        <p:txBody>
          <a:bodyPr/>
          <a:lstStyle/>
          <a:p>
            <a:r>
              <a:rPr lang="en-US" dirty="0">
                <a:hlinkClick r:id="rId3"/>
              </a:rPr>
              <a:t>https://</a:t>
            </a:r>
            <a:r>
              <a:rPr lang="en-US" dirty="0" smtClean="0">
                <a:hlinkClick r:id="rId3"/>
              </a:rPr>
              <a:t>www.bipindicators.net/indicators/growth-in-species-occurrence-records-accessible-through-gbif</a:t>
            </a:r>
            <a:r>
              <a:rPr lang="en-US" dirty="0" smtClean="0"/>
              <a:t> </a:t>
            </a:r>
            <a:endParaRPr lang="en-US" dirty="0"/>
          </a:p>
        </p:txBody>
      </p:sp>
      <p:pic>
        <p:nvPicPr>
          <p:cNvPr id="5" name="Picture 4" descr="Screen Shot 2017-03-23 at 11.12.0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51668" y="1394884"/>
            <a:ext cx="3954710" cy="5073581"/>
          </a:xfrm>
          <a:prstGeom prst="rect">
            <a:avLst/>
          </a:prstGeom>
          <a:ln>
            <a:solidFill>
              <a:schemeClr val="tx1"/>
            </a:solidFill>
          </a:ln>
        </p:spPr>
      </p:pic>
      <p:pic>
        <p:nvPicPr>
          <p:cNvPr id="6" name="Picture 5" descr="Screen Shot 2017-03-23 at 10.05.44.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97298" y="254687"/>
            <a:ext cx="2440344" cy="844494"/>
          </a:xfrm>
          <a:prstGeom prst="rect">
            <a:avLst/>
          </a:prstGeom>
        </p:spPr>
      </p:pic>
      <p:pic>
        <p:nvPicPr>
          <p:cNvPr id="7" name="Picture 6" descr="Screen Shot 2017-03-23 at 11.30.57.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37642" y="389311"/>
            <a:ext cx="1968736" cy="702618"/>
          </a:xfrm>
          <a:prstGeom prst="rect">
            <a:avLst/>
          </a:prstGeom>
        </p:spPr>
      </p:pic>
      <p:pic>
        <p:nvPicPr>
          <p:cNvPr id="9" name="Picture 8" descr="Screen Shot 2017-03-23 at 11.23.07.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82250" y="2437362"/>
            <a:ext cx="5362876" cy="4628300"/>
          </a:xfrm>
          <a:prstGeom prst="rect">
            <a:avLst/>
          </a:prstGeom>
          <a:ln>
            <a:solidFill>
              <a:srgbClr val="000000"/>
            </a:solidFill>
          </a:ln>
        </p:spPr>
      </p:pic>
    </p:spTree>
    <p:extLst>
      <p:ext uri="{BB962C8B-B14F-4D97-AF65-F5344CB8AC3E}">
        <p14:creationId xmlns:p14="http://schemas.microsoft.com/office/powerpoint/2010/main" val="371839686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32" y="302869"/>
            <a:ext cx="9825983" cy="795886"/>
          </a:xfrm>
        </p:spPr>
        <p:txBody>
          <a:bodyPr/>
          <a:lstStyle/>
          <a:p>
            <a:r>
              <a:rPr lang="en-US" dirty="0" smtClean="0"/>
              <a:t>GBIF indicator for Aichi target 19 (2016)</a:t>
            </a:r>
            <a:endParaRPr lang="en-US" dirty="0"/>
          </a:p>
        </p:txBody>
      </p:sp>
      <p:sp>
        <p:nvSpPr>
          <p:cNvPr id="3" name="Content Placeholder 2"/>
          <p:cNvSpPr>
            <a:spLocks noGrp="1"/>
          </p:cNvSpPr>
          <p:nvPr>
            <p:ph idx="1"/>
          </p:nvPr>
        </p:nvSpPr>
        <p:spPr>
          <a:xfrm>
            <a:off x="328223" y="1204346"/>
            <a:ext cx="7855081" cy="6201541"/>
          </a:xfrm>
        </p:spPr>
        <p:txBody>
          <a:bodyPr>
            <a:normAutofit fontScale="62500" lnSpcReduction="20000"/>
          </a:bodyPr>
          <a:lstStyle/>
          <a:p>
            <a:r>
              <a:rPr lang="en-US" sz="5100" b="1" i="1" dirty="0"/>
              <a:t>Growth in Species Occurrence Records Accessible Through GBIF</a:t>
            </a:r>
          </a:p>
          <a:p>
            <a:endParaRPr lang="en-US" b="1" dirty="0" smtClean="0"/>
          </a:p>
          <a:p>
            <a:r>
              <a:rPr lang="en-US" sz="3200" b="1" dirty="0"/>
              <a:t>Indicator description</a:t>
            </a:r>
          </a:p>
          <a:p>
            <a:r>
              <a:rPr lang="en-US" dirty="0"/>
              <a:t>This indicator tracks the </a:t>
            </a:r>
            <a:r>
              <a:rPr lang="en-US" u="sng" dirty="0"/>
              <a:t>number of digitally-accessible records </a:t>
            </a:r>
            <a:r>
              <a:rPr lang="en-US" dirty="0"/>
              <a:t>published through the Global Biodiversity Information Facility (GBIF).</a:t>
            </a:r>
          </a:p>
          <a:p>
            <a:endParaRPr lang="en-US" dirty="0" smtClean="0"/>
          </a:p>
          <a:p>
            <a:r>
              <a:rPr lang="en-US" dirty="0" smtClean="0"/>
              <a:t>An </a:t>
            </a:r>
            <a:r>
              <a:rPr lang="en-US" dirty="0"/>
              <a:t>increase in the value of this indicator means that a larger volume of records documenting the spatial and temporal occurrence of species is being shared by holders of biodiversity data, in formats that make them free for use by researchers and policymakers via the Internet. A decline would indicate reduced availability of such data for research and policy</a:t>
            </a:r>
            <a:r>
              <a:rPr lang="en-US" dirty="0" smtClean="0"/>
              <a:t>.</a:t>
            </a:r>
          </a:p>
          <a:p>
            <a:endParaRPr lang="en-US" dirty="0"/>
          </a:p>
          <a:p>
            <a:r>
              <a:rPr lang="en-US" sz="3200" b="1" dirty="0"/>
              <a:t>Indicator classification</a:t>
            </a:r>
          </a:p>
          <a:p>
            <a:r>
              <a:rPr lang="en-US" dirty="0"/>
              <a:t>Operational and </a:t>
            </a:r>
            <a:r>
              <a:rPr lang="en-US" dirty="0" smtClean="0"/>
              <a:t>included </a:t>
            </a:r>
            <a:r>
              <a:rPr lang="en-US" dirty="0"/>
              <a:t>in the CBD's list of </a:t>
            </a:r>
            <a:r>
              <a:rPr lang="en-US" dirty="0" smtClean="0"/>
              <a:t>indicators.</a:t>
            </a:r>
          </a:p>
          <a:p>
            <a:endParaRPr lang="en-US" sz="2900" dirty="0"/>
          </a:p>
          <a:p>
            <a:r>
              <a:rPr lang="en-US" sz="3200" b="1" dirty="0"/>
              <a:t>Last update: </a:t>
            </a:r>
            <a:r>
              <a:rPr lang="en-US" sz="3200" dirty="0"/>
              <a:t>2016</a:t>
            </a:r>
          </a:p>
          <a:p>
            <a:endParaRPr lang="en-US" sz="2200" dirty="0">
              <a:hlinkClick r:id="rId3"/>
            </a:endParaRPr>
          </a:p>
          <a:p>
            <a:r>
              <a:rPr lang="en-US" sz="2600" dirty="0">
                <a:hlinkClick r:id="rId3"/>
              </a:rPr>
              <a:t>https://www.bipindicators.net/indicators/growth-in-species-occurrence-records-accessible-through-gbif</a:t>
            </a:r>
            <a:r>
              <a:rPr lang="en-US" sz="2600" dirty="0"/>
              <a:t> </a:t>
            </a:r>
          </a:p>
        </p:txBody>
      </p:sp>
      <p:pic>
        <p:nvPicPr>
          <p:cNvPr id="5" name="Picture 4" descr="19.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11742" y="1204344"/>
            <a:ext cx="2013716" cy="2013716"/>
          </a:xfrm>
          <a:prstGeom prst="rect">
            <a:avLst/>
          </a:prstGeom>
        </p:spPr>
      </p:pic>
      <p:pic>
        <p:nvPicPr>
          <p:cNvPr id="6" name="Picture 5" descr="New BIP Logo Square.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11742" y="3462903"/>
            <a:ext cx="2013716" cy="1992179"/>
          </a:xfrm>
          <a:prstGeom prst="rect">
            <a:avLst/>
          </a:prstGeom>
        </p:spPr>
      </p:pic>
      <p:pic>
        <p:nvPicPr>
          <p:cNvPr id="7" name="Picture 6" descr="BIP Logo3_250 copy.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97376" y="5547229"/>
            <a:ext cx="2036189" cy="1245058"/>
          </a:xfrm>
          <a:prstGeom prst="rect">
            <a:avLst/>
          </a:prstGeom>
        </p:spPr>
      </p:pic>
    </p:spTree>
    <p:extLst>
      <p:ext uri="{BB962C8B-B14F-4D97-AF65-F5344CB8AC3E}">
        <p14:creationId xmlns:p14="http://schemas.microsoft.com/office/powerpoint/2010/main" val="1561445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2-13 at 13.04.29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23084"/>
            <a:ext cx="10688638" cy="6739766"/>
          </a:xfrm>
          <a:prstGeom prst="rect">
            <a:avLst/>
          </a:prstGeom>
        </p:spPr>
      </p:pic>
      <p:sp>
        <p:nvSpPr>
          <p:cNvPr id="28" name="Text Placeholder 27"/>
          <p:cNvSpPr>
            <a:spLocks noGrp="1"/>
          </p:cNvSpPr>
          <p:nvPr>
            <p:ph type="body" sz="quarter" idx="10"/>
          </p:nvPr>
        </p:nvSpPr>
        <p:spPr>
          <a:xfrm>
            <a:off x="8275328" y="7137540"/>
            <a:ext cx="2303218" cy="283783"/>
          </a:xfrm>
        </p:spPr>
        <p:txBody>
          <a:bodyPr>
            <a:normAutofit/>
          </a:bodyPr>
          <a:lstStyle/>
          <a:p>
            <a:pPr algn="r"/>
            <a:r>
              <a:rPr lang="en-US" sz="1000" dirty="0">
                <a:hlinkClick r:id="rId4"/>
              </a:rPr>
              <a:t>https:/</a:t>
            </a:r>
            <a:r>
              <a:rPr lang="en-US" sz="1000" dirty="0" smtClean="0">
                <a:hlinkClick r:id="rId4"/>
              </a:rPr>
              <a:t>/gbif.org</a:t>
            </a:r>
            <a:r>
              <a:rPr lang="en-US" sz="1000" dirty="0">
                <a:hlinkClick r:id="rId4"/>
              </a:rPr>
              <a:t>/the-gbif-network</a:t>
            </a:r>
            <a:r>
              <a:rPr lang="en-US" sz="1000" dirty="0"/>
              <a:t> </a:t>
            </a:r>
          </a:p>
        </p:txBody>
      </p:sp>
      <p:sp>
        <p:nvSpPr>
          <p:cNvPr id="7" name="Rectangle 6"/>
          <p:cNvSpPr/>
          <p:nvPr/>
        </p:nvSpPr>
        <p:spPr>
          <a:xfrm>
            <a:off x="6018741" y="2762431"/>
            <a:ext cx="3060117" cy="461574"/>
          </a:xfrm>
          <a:prstGeom prst="rect">
            <a:avLst/>
          </a:prstGeom>
        </p:spPr>
        <p:txBody>
          <a:bodyPr wrap="none" lIns="91348" tIns="45675" rIns="91348" bIns="45675">
            <a:spAutoFit/>
          </a:bodyPr>
          <a:lstStyle/>
          <a:p>
            <a:r>
              <a:rPr lang="en-US" sz="2400" dirty="0">
                <a:solidFill>
                  <a:srgbClr val="000000"/>
                </a:solidFill>
                <a:latin typeface="Arial Narrow" panose="020B0606020202030204" pitchFamily="34" charset="0"/>
                <a:ea typeface="MS PGothic" pitchFamily="34" charset="-128"/>
                <a:cs typeface="Arial" panose="020B0604020202020204" pitchFamily="34" charset="0"/>
              </a:rPr>
              <a:t>Asia (gap in membership)</a:t>
            </a:r>
            <a:endParaRPr lang="en-US" dirty="0">
              <a:solidFill>
                <a:srgbClr val="000000"/>
              </a:solidFill>
            </a:endParaRPr>
          </a:p>
        </p:txBody>
      </p:sp>
      <p:sp>
        <p:nvSpPr>
          <p:cNvPr id="8" name="Rectangle 7"/>
          <p:cNvSpPr/>
          <p:nvPr/>
        </p:nvSpPr>
        <p:spPr>
          <a:xfrm>
            <a:off x="5070444" y="3789737"/>
            <a:ext cx="2204364" cy="338463"/>
          </a:xfrm>
          <a:prstGeom prst="rect">
            <a:avLst/>
          </a:prstGeom>
        </p:spPr>
        <p:txBody>
          <a:bodyPr wrap="none" lIns="91348" tIns="45675" rIns="91348" bIns="45675">
            <a:spAutoFit/>
          </a:bodyPr>
          <a:lstStyle/>
          <a:p>
            <a:pPr>
              <a:defRPr/>
            </a:pPr>
            <a:r>
              <a:rPr lang="en-US" sz="1600" dirty="0">
                <a:latin typeface="Arial Narrow" panose="020B0606020202030204" pitchFamily="34" charset="0"/>
                <a:ea typeface="MS PGothic" pitchFamily="34" charset="-128"/>
                <a:cs typeface="Arial" panose="020B0604020202020204" pitchFamily="34" charset="0"/>
              </a:rPr>
              <a:t>Africa (gap in membership)</a:t>
            </a:r>
          </a:p>
        </p:txBody>
      </p:sp>
      <p:sp>
        <p:nvSpPr>
          <p:cNvPr id="3" name="Rectangle 2"/>
          <p:cNvSpPr/>
          <p:nvPr/>
        </p:nvSpPr>
        <p:spPr>
          <a:xfrm>
            <a:off x="6776485" y="205442"/>
            <a:ext cx="3223623" cy="415407"/>
          </a:xfrm>
          <a:prstGeom prst="rect">
            <a:avLst/>
          </a:prstGeom>
        </p:spPr>
        <p:txBody>
          <a:bodyPr wrap="none" lIns="91348" tIns="45675" rIns="91348" bIns="45675">
            <a:spAutoFit/>
          </a:bodyPr>
          <a:lstStyle/>
          <a:p>
            <a:r>
              <a:rPr lang="en-US" dirty="0" smtClean="0"/>
              <a:t>Norway joined GBIF in 2004</a:t>
            </a:r>
            <a:endParaRPr lang="en-US" dirty="0"/>
          </a:p>
        </p:txBody>
      </p:sp>
      <p:sp>
        <p:nvSpPr>
          <p:cNvPr id="24" name="Title 23"/>
          <p:cNvSpPr>
            <a:spLocks noGrp="1"/>
          </p:cNvSpPr>
          <p:nvPr>
            <p:ph type="title"/>
          </p:nvPr>
        </p:nvSpPr>
        <p:spPr>
          <a:xfrm>
            <a:off x="600068" y="166510"/>
            <a:ext cx="5572558" cy="656574"/>
          </a:xfrm>
        </p:spPr>
        <p:txBody>
          <a:bodyPr/>
          <a:lstStyle/>
          <a:p>
            <a:r>
              <a:rPr lang="en-US" b="1" dirty="0"/>
              <a:t>Current network</a:t>
            </a:r>
          </a:p>
        </p:txBody>
      </p:sp>
      <p:pic>
        <p:nvPicPr>
          <p:cNvPr id="2" name="Picture 1" descr="Screen Shot 2018-02-14 at 20.26.05 .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642" y="7137070"/>
            <a:ext cx="8235398" cy="250548"/>
          </a:xfrm>
          <a:prstGeom prst="rect">
            <a:avLst/>
          </a:prstGeom>
        </p:spPr>
      </p:pic>
      <p:pic>
        <p:nvPicPr>
          <p:cNvPr id="5" name="Picture 4" descr="Legend Voting participants.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0642" y="6242776"/>
            <a:ext cx="2291086" cy="608253"/>
          </a:xfrm>
          <a:prstGeom prst="rect">
            <a:avLst/>
          </a:prstGeom>
        </p:spPr>
      </p:pic>
    </p:spTree>
    <p:extLst>
      <p:ext uri="{BB962C8B-B14F-4D97-AF65-F5344CB8AC3E}">
        <p14:creationId xmlns:p14="http://schemas.microsoft.com/office/powerpoint/2010/main" val="1573703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CBD Aichi target 19</a:t>
            </a:r>
            <a:endParaRPr lang="en-US" dirty="0"/>
          </a:p>
        </p:txBody>
      </p:sp>
      <p:sp>
        <p:nvSpPr>
          <p:cNvPr id="3" name="Content Placeholder 2"/>
          <p:cNvSpPr>
            <a:spLocks noGrp="1"/>
          </p:cNvSpPr>
          <p:nvPr>
            <p:ph idx="1"/>
          </p:nvPr>
        </p:nvSpPr>
        <p:spPr>
          <a:xfrm>
            <a:off x="399583" y="1650521"/>
            <a:ext cx="9918029" cy="4359260"/>
          </a:xfrm>
        </p:spPr>
        <p:txBody>
          <a:bodyPr>
            <a:normAutofit lnSpcReduction="10000"/>
          </a:bodyPr>
          <a:lstStyle/>
          <a:p>
            <a:r>
              <a:rPr lang="en-US" sz="2900" b="1" dirty="0"/>
              <a:t>The 13</a:t>
            </a:r>
            <a:r>
              <a:rPr lang="en-US" sz="2900" b="1" baseline="30000" dirty="0"/>
              <a:t>th</a:t>
            </a:r>
            <a:r>
              <a:rPr lang="en-US" sz="2900" b="1" dirty="0"/>
              <a:t> COP meeting of the CBD on 13 December 2016:</a:t>
            </a:r>
          </a:p>
          <a:p>
            <a:pPr marL="570934" indent="-570934">
              <a:buFont typeface="Arial"/>
              <a:buChar char="•"/>
            </a:pPr>
            <a:r>
              <a:rPr lang="en-US" sz="2900" dirty="0"/>
              <a:t>welcomes the </a:t>
            </a:r>
            <a:r>
              <a:rPr lang="en-US" sz="2900" b="1" dirty="0">
                <a:solidFill>
                  <a:srgbClr val="008000"/>
                </a:solidFill>
              </a:rPr>
              <a:t>Global Biodiversity Informatics Outlook </a:t>
            </a:r>
            <a:r>
              <a:rPr lang="en-US" sz="2900" dirty="0"/>
              <a:t>(GBIF 2013)</a:t>
            </a:r>
          </a:p>
          <a:p>
            <a:pPr marL="570934" indent="-570934">
              <a:buFont typeface="Arial"/>
              <a:buChar char="•"/>
            </a:pPr>
            <a:r>
              <a:rPr lang="en-US" sz="2900" dirty="0"/>
              <a:t>promote open access to biodiversity-related data </a:t>
            </a:r>
          </a:p>
          <a:p>
            <a:pPr marL="570934" indent="-570934">
              <a:buFont typeface="Arial"/>
              <a:buChar char="•"/>
            </a:pPr>
            <a:r>
              <a:rPr lang="en-US" sz="2900" dirty="0"/>
              <a:t>promote the use of common data standards (</a:t>
            </a:r>
            <a:r>
              <a:rPr lang="en-US" sz="2900" dirty="0">
                <a:hlinkClick r:id="rId3"/>
              </a:rPr>
              <a:t>TDWG.org</a:t>
            </a:r>
            <a:r>
              <a:rPr lang="en-US" sz="2900" dirty="0"/>
              <a:t>)</a:t>
            </a:r>
          </a:p>
          <a:p>
            <a:pPr marL="570934" indent="-570934">
              <a:buFont typeface="Arial"/>
              <a:buChar char="•"/>
            </a:pPr>
            <a:r>
              <a:rPr lang="en-US" sz="2900" dirty="0"/>
              <a:t>invest in digitization of natural history collections</a:t>
            </a:r>
          </a:p>
          <a:p>
            <a:pPr marL="570934" indent="-570934">
              <a:buFont typeface="Arial"/>
              <a:buChar char="•"/>
            </a:pPr>
            <a:r>
              <a:rPr lang="en-US" sz="2900" dirty="0"/>
              <a:t>establish national biodiversity information facilities (</a:t>
            </a:r>
            <a:r>
              <a:rPr lang="en-US" sz="2900" b="1" dirty="0">
                <a:solidFill>
                  <a:srgbClr val="008000"/>
                </a:solidFill>
              </a:rPr>
              <a:t>GBIF nodes</a:t>
            </a:r>
            <a:r>
              <a:rPr lang="en-US" sz="2900" dirty="0"/>
              <a:t>)</a:t>
            </a:r>
          </a:p>
          <a:p>
            <a:pPr marL="570934" indent="-570934">
              <a:buFont typeface="Arial"/>
              <a:buChar char="•"/>
            </a:pPr>
            <a:r>
              <a:rPr lang="en-US" sz="2900" dirty="0"/>
              <a:t>continued support from Governments for networks such as the </a:t>
            </a:r>
            <a:r>
              <a:rPr lang="en-US" sz="2900" b="1" dirty="0">
                <a:solidFill>
                  <a:srgbClr val="008000"/>
                </a:solidFill>
              </a:rPr>
              <a:t>Global Biodiversity Information Facility</a:t>
            </a:r>
          </a:p>
          <a:p>
            <a:pPr marL="570934" indent="-570934">
              <a:buFont typeface="Arial"/>
              <a:buChar char="•"/>
            </a:pPr>
            <a:endParaRPr lang="en-US" sz="2900" dirty="0"/>
          </a:p>
        </p:txBody>
      </p:sp>
      <p:pic>
        <p:nvPicPr>
          <p:cNvPr id="4" name="Picture 3" descr="Decade_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43351" y="6320119"/>
            <a:ext cx="3880104" cy="975360"/>
          </a:xfrm>
          <a:prstGeom prst="rect">
            <a:avLst/>
          </a:prstGeom>
        </p:spPr>
      </p:pic>
      <p:pic>
        <p:nvPicPr>
          <p:cNvPr id="5" name="Picture 4" descr="cbd-spin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23455" y="302876"/>
            <a:ext cx="823114" cy="1349907"/>
          </a:xfrm>
          <a:prstGeom prst="rect">
            <a:avLst/>
          </a:prstGeom>
        </p:spPr>
      </p:pic>
      <p:pic>
        <p:nvPicPr>
          <p:cNvPr id="6" name="Picture 5" descr="cbd-logo-en-green.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0301" y="6123949"/>
            <a:ext cx="3082437" cy="1171537"/>
          </a:xfrm>
          <a:prstGeom prst="rect">
            <a:avLst/>
          </a:prstGeom>
        </p:spPr>
      </p:pic>
    </p:spTree>
    <p:extLst>
      <p:ext uri="{BB962C8B-B14F-4D97-AF65-F5344CB8AC3E}">
        <p14:creationId xmlns:p14="http://schemas.microsoft.com/office/powerpoint/2010/main" val="2314576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producibility-graphic-online1.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 y="0"/>
            <a:ext cx="8309339" cy="7562850"/>
          </a:xfrm>
          <a:prstGeom prst="rect">
            <a:avLst/>
          </a:prstGeom>
        </p:spPr>
      </p:pic>
      <p:sp>
        <p:nvSpPr>
          <p:cNvPr id="6" name="Rectangle 5"/>
          <p:cNvSpPr/>
          <p:nvPr/>
        </p:nvSpPr>
        <p:spPr>
          <a:xfrm>
            <a:off x="7331970" y="1012248"/>
            <a:ext cx="3256388" cy="5893831"/>
          </a:xfrm>
          <a:prstGeom prst="rect">
            <a:avLst/>
          </a:prstGeom>
        </p:spPr>
        <p:txBody>
          <a:bodyPr wrap="square" lIns="91348" tIns="45675" rIns="91348" bIns="45675">
            <a:spAutoFit/>
          </a:bodyPr>
          <a:lstStyle/>
          <a:p>
            <a:pPr algn="r"/>
            <a:r>
              <a:rPr lang="en-US" dirty="0"/>
              <a:t>"</a:t>
            </a:r>
            <a:r>
              <a:rPr lang="en-US" b="1" i="1" dirty="0"/>
              <a:t>Scientific irreproducibility </a:t>
            </a:r>
            <a:r>
              <a:rPr lang="en-US" i="1" dirty="0"/>
              <a:t>— the inability to repeat others' experiments and reach the same conclusion — is a growing concern</a:t>
            </a:r>
            <a:r>
              <a:rPr lang="en-US" dirty="0"/>
              <a:t>"</a:t>
            </a:r>
            <a:endParaRPr lang="nb-NO" dirty="0"/>
          </a:p>
          <a:p>
            <a:pPr algn="r"/>
            <a:endParaRPr lang="nb-NO" sz="1800" dirty="0"/>
          </a:p>
          <a:p>
            <a:pPr algn="r"/>
            <a:r>
              <a:rPr lang="nb-NO" sz="2400" dirty="0"/>
              <a:t>Nature (May 2016)</a:t>
            </a:r>
          </a:p>
          <a:p>
            <a:pPr algn="r"/>
            <a:r>
              <a:rPr lang="mr-IN" sz="1600" dirty="0"/>
              <a:t>doi:10.1038/533452a</a:t>
            </a:r>
            <a:endParaRPr lang="nb-NO" sz="1600" dirty="0"/>
          </a:p>
          <a:p>
            <a:pPr algn="r"/>
            <a:r>
              <a:rPr lang="mr-IN" sz="1600" dirty="0"/>
              <a:t>doi:10.1038/533437a</a:t>
            </a:r>
            <a:endParaRPr lang="en-US" sz="1600" dirty="0"/>
          </a:p>
          <a:p>
            <a:pPr algn="r"/>
            <a:endParaRPr lang="nb-NO" sz="1600" dirty="0"/>
          </a:p>
          <a:p>
            <a:pPr algn="r"/>
            <a:r>
              <a:rPr lang="nb-NO" sz="2000" b="1" i="1" dirty="0"/>
              <a:t>Open Science </a:t>
            </a:r>
            <a:r>
              <a:rPr lang="nb-NO" sz="2000" b="1" i="1" dirty="0" err="1"/>
              <a:t>solution</a:t>
            </a:r>
            <a:r>
              <a:rPr lang="nb-NO" sz="2000" i="1" dirty="0"/>
              <a:t>: </a:t>
            </a:r>
            <a:r>
              <a:rPr lang="nb-NO" sz="1800" dirty="0" err="1"/>
              <a:t>researchers</a:t>
            </a:r>
            <a:r>
              <a:rPr lang="nb-NO" sz="1800" dirty="0"/>
              <a:t> to </a:t>
            </a:r>
            <a:r>
              <a:rPr lang="nb-NO" sz="1800" dirty="0" err="1"/>
              <a:t>share</a:t>
            </a:r>
            <a:r>
              <a:rPr lang="nb-NO" sz="1800" dirty="0"/>
              <a:t> </a:t>
            </a:r>
            <a:r>
              <a:rPr lang="nb-NO" sz="1800" dirty="0" err="1"/>
              <a:t>their</a:t>
            </a:r>
            <a:r>
              <a:rPr lang="nb-NO" sz="1800" dirty="0"/>
              <a:t> </a:t>
            </a:r>
            <a:r>
              <a:rPr lang="nb-NO" sz="1800" b="1" dirty="0" err="1"/>
              <a:t>methods</a:t>
            </a:r>
            <a:r>
              <a:rPr lang="nb-NO" sz="1800" dirty="0"/>
              <a:t>, </a:t>
            </a:r>
            <a:r>
              <a:rPr lang="nb-NO" sz="1800" b="1" dirty="0"/>
              <a:t>data</a:t>
            </a:r>
            <a:r>
              <a:rPr lang="nb-NO" sz="1800" dirty="0"/>
              <a:t>, computer </a:t>
            </a:r>
            <a:r>
              <a:rPr lang="nb-NO" sz="1800" b="1" dirty="0" err="1"/>
              <a:t>code</a:t>
            </a:r>
            <a:r>
              <a:rPr lang="nb-NO" sz="1800" dirty="0"/>
              <a:t> and </a:t>
            </a:r>
            <a:r>
              <a:rPr lang="nb-NO" sz="1800" dirty="0" err="1"/>
              <a:t>results</a:t>
            </a:r>
            <a:r>
              <a:rPr lang="nb-NO" sz="1800" dirty="0"/>
              <a:t> in </a:t>
            </a:r>
            <a:r>
              <a:rPr lang="nb-NO" sz="1800" dirty="0" err="1"/>
              <a:t>central</a:t>
            </a:r>
            <a:r>
              <a:rPr lang="nb-NO" sz="1800" dirty="0"/>
              <a:t> data </a:t>
            </a:r>
            <a:r>
              <a:rPr lang="nb-NO" sz="1800" dirty="0" err="1" smtClean="0"/>
              <a:t>repositories</a:t>
            </a:r>
            <a:r>
              <a:rPr lang="nb-NO" sz="1800" dirty="0" smtClean="0"/>
              <a:t>.</a:t>
            </a:r>
            <a:endParaRPr lang="nb-NO" sz="1800" dirty="0"/>
          </a:p>
          <a:p>
            <a:pPr algn="r"/>
            <a:endParaRPr lang="nb-NO" sz="1800" dirty="0"/>
          </a:p>
          <a:p>
            <a:pPr algn="r"/>
            <a:r>
              <a:rPr lang="nb-NO" sz="1800" dirty="0" smtClean="0"/>
              <a:t>Note </a:t>
            </a:r>
            <a:r>
              <a:rPr lang="nb-NO" sz="1800" dirty="0" err="1" smtClean="0"/>
              <a:t>that</a:t>
            </a:r>
            <a:r>
              <a:rPr lang="nb-NO" sz="1800" dirty="0" smtClean="0"/>
              <a:t> </a:t>
            </a:r>
            <a:r>
              <a:rPr lang="nb-NO" sz="1800" dirty="0" err="1" smtClean="0"/>
              <a:t>we</a:t>
            </a:r>
            <a:r>
              <a:rPr lang="nb-NO" sz="1800" dirty="0" smtClean="0"/>
              <a:t> </a:t>
            </a:r>
            <a:r>
              <a:rPr lang="nb-NO" sz="1800" u="sng" dirty="0" err="1"/>
              <a:t>also</a:t>
            </a:r>
            <a:r>
              <a:rPr lang="nb-NO" sz="1800" dirty="0"/>
              <a:t> </a:t>
            </a:r>
            <a:r>
              <a:rPr lang="nb-NO" sz="1800" dirty="0" err="1"/>
              <a:t>need</a:t>
            </a:r>
            <a:r>
              <a:rPr lang="nb-NO" sz="1800" dirty="0"/>
              <a:t> </a:t>
            </a:r>
            <a:r>
              <a:rPr lang="nb-NO" sz="1800" dirty="0" smtClean="0"/>
              <a:t>herbarium </a:t>
            </a:r>
            <a:r>
              <a:rPr lang="nb-NO" sz="1800" b="1" dirty="0" err="1" smtClean="0"/>
              <a:t>specimen</a:t>
            </a:r>
            <a:r>
              <a:rPr lang="nb-NO" sz="1800" dirty="0" smtClean="0"/>
              <a:t> </a:t>
            </a:r>
          </a:p>
          <a:p>
            <a:pPr algn="r"/>
            <a:r>
              <a:rPr lang="nb-NO" sz="1800" dirty="0" smtClean="0"/>
              <a:t>and </a:t>
            </a:r>
            <a:r>
              <a:rPr lang="nb-NO" sz="1800" dirty="0" err="1" smtClean="0"/>
              <a:t>bio</a:t>
            </a:r>
            <a:r>
              <a:rPr lang="nb-NO" sz="1800" dirty="0" err="1"/>
              <a:t>-</a:t>
            </a:r>
            <a:r>
              <a:rPr lang="nb-NO" sz="1800" dirty="0" err="1" smtClean="0"/>
              <a:t>repositories</a:t>
            </a:r>
            <a:r>
              <a:rPr lang="nb-NO" sz="1800" dirty="0" smtClean="0"/>
              <a:t> </a:t>
            </a:r>
          </a:p>
          <a:p>
            <a:pPr algn="r"/>
            <a:r>
              <a:rPr lang="nb-NO" sz="1800" dirty="0" smtClean="0"/>
              <a:t>(eg. museums)</a:t>
            </a:r>
            <a:endParaRPr lang="nb-NO" sz="1800" dirty="0"/>
          </a:p>
        </p:txBody>
      </p:sp>
    </p:spTree>
    <p:extLst>
      <p:ext uri="{BB962C8B-B14F-4D97-AF65-F5344CB8AC3E}">
        <p14:creationId xmlns:p14="http://schemas.microsoft.com/office/powerpoint/2010/main" val="1969788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research data</a:t>
            </a:r>
            <a:endParaRPr lang="en-US" dirty="0"/>
          </a:p>
        </p:txBody>
      </p:sp>
      <p:pic>
        <p:nvPicPr>
          <p:cNvPr id="8" name="Picture 7" descr="Screen Shot 2017-03-29 at 12.32.38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204779"/>
            <a:ext cx="10688638" cy="6647793"/>
          </a:xfrm>
          <a:prstGeom prst="rect">
            <a:avLst/>
          </a:prstGeom>
        </p:spPr>
      </p:pic>
      <p:sp>
        <p:nvSpPr>
          <p:cNvPr id="9" name="Rectangle 8"/>
          <p:cNvSpPr/>
          <p:nvPr/>
        </p:nvSpPr>
        <p:spPr>
          <a:xfrm>
            <a:off x="203353" y="6517967"/>
            <a:ext cx="10144317" cy="523129"/>
          </a:xfrm>
          <a:prstGeom prst="rect">
            <a:avLst/>
          </a:prstGeom>
        </p:spPr>
        <p:txBody>
          <a:bodyPr wrap="square" lIns="91348" tIns="45675" rIns="91348" bIns="45675">
            <a:spAutoFit/>
          </a:bodyPr>
          <a:lstStyle/>
          <a:p>
            <a:pPr>
              <a:defRPr/>
            </a:pPr>
            <a:r>
              <a:rPr lang="en-US" sz="1400" dirty="0" err="1"/>
              <a:t>Forskningsrådet</a:t>
            </a:r>
            <a:r>
              <a:rPr lang="en-US" sz="1400" dirty="0"/>
              <a:t> (2014) </a:t>
            </a:r>
            <a:r>
              <a:rPr lang="en-US" sz="1400" dirty="0" err="1"/>
              <a:t>Tilgjengeliggjøring</a:t>
            </a:r>
            <a:r>
              <a:rPr lang="en-US" sz="1400" dirty="0"/>
              <a:t> </a:t>
            </a:r>
            <a:r>
              <a:rPr lang="en-US" sz="1400" dirty="0" err="1"/>
              <a:t>av</a:t>
            </a:r>
            <a:r>
              <a:rPr lang="en-US" sz="1400" dirty="0"/>
              <a:t> </a:t>
            </a:r>
            <a:r>
              <a:rPr lang="en-US" sz="1400" dirty="0" err="1"/>
              <a:t>forskningsdata</a:t>
            </a:r>
            <a:r>
              <a:rPr lang="en-US" sz="1400" dirty="0"/>
              <a:t>: Policy for </a:t>
            </a:r>
            <a:r>
              <a:rPr lang="en-US" sz="1400" dirty="0" err="1"/>
              <a:t>Norges</a:t>
            </a:r>
            <a:r>
              <a:rPr lang="en-US" sz="1400" dirty="0"/>
              <a:t> </a:t>
            </a:r>
            <a:r>
              <a:rPr lang="en-US" sz="1400" dirty="0" err="1"/>
              <a:t>forskningsråd</a:t>
            </a:r>
            <a:r>
              <a:rPr lang="en-US" sz="1400" dirty="0"/>
              <a:t>. ISBN: 978-82-12-03361-0</a:t>
            </a:r>
          </a:p>
          <a:p>
            <a:pPr>
              <a:defRPr/>
            </a:pPr>
            <a:r>
              <a:rPr lang="en-US" sz="1400" dirty="0">
                <a:hlinkClick r:id="rId5"/>
              </a:rPr>
              <a:t>Kunnskapsdepartementet (2016) Nasjonale </a:t>
            </a:r>
            <a:r>
              <a:rPr lang="en-US" sz="1400" dirty="0" err="1">
                <a:hlinkClick r:id="rId5"/>
              </a:rPr>
              <a:t>retningslinjer</a:t>
            </a:r>
            <a:r>
              <a:rPr lang="en-US" sz="1400" dirty="0">
                <a:hlinkClick r:id="rId5"/>
              </a:rPr>
              <a:t> for </a:t>
            </a:r>
            <a:r>
              <a:rPr lang="en-US" sz="1400" dirty="0" err="1">
                <a:hlinkClick r:id="rId5"/>
              </a:rPr>
              <a:t>åpen</a:t>
            </a:r>
            <a:r>
              <a:rPr lang="en-US" sz="1400" dirty="0">
                <a:hlinkClick r:id="rId5"/>
              </a:rPr>
              <a:t> </a:t>
            </a:r>
            <a:r>
              <a:rPr lang="en-US" sz="1400" dirty="0" err="1">
                <a:hlinkClick r:id="rId5"/>
              </a:rPr>
              <a:t>tilgang</a:t>
            </a:r>
            <a:r>
              <a:rPr lang="en-US" sz="1400" dirty="0">
                <a:hlinkClick r:id="rId5"/>
              </a:rPr>
              <a:t> </a:t>
            </a:r>
            <a:r>
              <a:rPr lang="en-US" sz="1400" dirty="0" err="1">
                <a:hlinkClick r:id="rId5"/>
              </a:rPr>
              <a:t>til</a:t>
            </a:r>
            <a:r>
              <a:rPr lang="en-US" sz="1400" dirty="0">
                <a:hlinkClick r:id="rId5"/>
              </a:rPr>
              <a:t> </a:t>
            </a:r>
            <a:r>
              <a:rPr lang="en-US" sz="1400" dirty="0" err="1">
                <a:hlinkClick r:id="rId5"/>
              </a:rPr>
              <a:t>forskningsdata</a:t>
            </a:r>
            <a:endParaRPr lang="en-US" sz="1400" dirty="0"/>
          </a:p>
        </p:txBody>
      </p:sp>
      <p:sp>
        <p:nvSpPr>
          <p:cNvPr id="10" name="Rectangle 9"/>
          <p:cNvSpPr/>
          <p:nvPr/>
        </p:nvSpPr>
        <p:spPr>
          <a:xfrm>
            <a:off x="2500726" y="299836"/>
            <a:ext cx="7913084" cy="1015572"/>
          </a:xfrm>
          <a:prstGeom prst="rect">
            <a:avLst/>
          </a:prstGeom>
        </p:spPr>
        <p:txBody>
          <a:bodyPr wrap="square" lIns="91348" tIns="45675" rIns="91348" bIns="45675">
            <a:spAutoFit/>
          </a:bodyPr>
          <a:lstStyle/>
          <a:p>
            <a:pPr algn="r"/>
            <a:r>
              <a:rPr lang="en-US" sz="2000" i="1" dirty="0"/>
              <a:t>The Research Council of Norway </a:t>
            </a:r>
            <a:r>
              <a:rPr lang="en-US" sz="2000" b="1" i="1" dirty="0"/>
              <a:t>expects all research data </a:t>
            </a:r>
            <a:r>
              <a:rPr lang="en-US" sz="2000" i="1" dirty="0"/>
              <a:t>from projects funded by the Research Council </a:t>
            </a:r>
            <a:r>
              <a:rPr lang="en-US" sz="2000" b="1" i="1" dirty="0"/>
              <a:t>to be made freely available as open data</a:t>
            </a:r>
            <a:r>
              <a:rPr lang="en-US" sz="2000" i="1" dirty="0"/>
              <a:t>. In some situations there can be valid and justified reasons for exceptions</a:t>
            </a:r>
            <a:r>
              <a:rPr lang="en-US" sz="2000" dirty="0"/>
              <a:t>. </a:t>
            </a:r>
          </a:p>
        </p:txBody>
      </p:sp>
    </p:spTree>
    <p:extLst>
      <p:ext uri="{BB962C8B-B14F-4D97-AF65-F5344CB8AC3E}">
        <p14:creationId xmlns:p14="http://schemas.microsoft.com/office/powerpoint/2010/main" val="501678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Science</a:t>
            </a:r>
            <a:endParaRPr lang="en-US" dirty="0"/>
          </a:p>
        </p:txBody>
      </p:sp>
      <p:sp>
        <p:nvSpPr>
          <p:cNvPr id="9" name="Rectangle 8"/>
          <p:cNvSpPr/>
          <p:nvPr/>
        </p:nvSpPr>
        <p:spPr>
          <a:xfrm>
            <a:off x="4726502" y="6261632"/>
            <a:ext cx="4190573" cy="861683"/>
          </a:xfrm>
          <a:prstGeom prst="rect">
            <a:avLst/>
          </a:prstGeom>
        </p:spPr>
        <p:txBody>
          <a:bodyPr wrap="square" lIns="91348" tIns="45675" rIns="91348" bIns="45675">
            <a:spAutoFit/>
          </a:bodyPr>
          <a:lstStyle/>
          <a:p>
            <a:pPr algn="r">
              <a:spcAft>
                <a:spcPts val="600"/>
              </a:spcAft>
              <a:defRPr/>
            </a:pPr>
            <a:r>
              <a:rPr lang="en-US" sz="1400" dirty="0">
                <a:hlinkClick r:id="rId3"/>
              </a:rPr>
              <a:t>Kunnskapsdepartementet (2016)</a:t>
            </a:r>
            <a:endParaRPr lang="en-US" sz="800" dirty="0">
              <a:hlinkClick r:id="rId4"/>
            </a:endParaRPr>
          </a:p>
          <a:p>
            <a:pPr algn="r">
              <a:spcAft>
                <a:spcPts val="600"/>
              </a:spcAft>
              <a:defRPr/>
            </a:pPr>
            <a:r>
              <a:rPr lang="en-US" sz="1300" dirty="0">
                <a:hlinkClick r:id="rId4"/>
              </a:rPr>
              <a:t>EU (2016) Competitiveness Council, 26-27/05/2016</a:t>
            </a:r>
            <a:endParaRPr lang="en-US" sz="1300" dirty="0"/>
          </a:p>
          <a:p>
            <a:pPr algn="r">
              <a:spcAft>
                <a:spcPts val="600"/>
              </a:spcAft>
              <a:defRPr/>
            </a:pPr>
            <a:r>
              <a:rPr lang="en-US" sz="1300" dirty="0">
                <a:hlinkClick r:id="rId5"/>
              </a:rPr>
              <a:t>EU (2007) INSPIRE Directive</a:t>
            </a:r>
            <a:endParaRPr lang="en-US" sz="1300" dirty="0"/>
          </a:p>
        </p:txBody>
      </p:sp>
      <p:sp>
        <p:nvSpPr>
          <p:cNvPr id="10" name="Rectangle 9"/>
          <p:cNvSpPr/>
          <p:nvPr/>
        </p:nvSpPr>
        <p:spPr>
          <a:xfrm>
            <a:off x="1675879" y="4257785"/>
            <a:ext cx="8860514" cy="1631125"/>
          </a:xfrm>
          <a:prstGeom prst="rect">
            <a:avLst/>
          </a:prstGeom>
        </p:spPr>
        <p:txBody>
          <a:bodyPr wrap="square" lIns="91348" tIns="45675" rIns="91348" bIns="45675">
            <a:spAutoFit/>
          </a:bodyPr>
          <a:lstStyle/>
          <a:p>
            <a:pPr algn="r"/>
            <a:r>
              <a:rPr lang="en-US" sz="2400" i="1" dirty="0"/>
              <a:t>Norway to be a careful pioneer in open access to research results. </a:t>
            </a:r>
          </a:p>
          <a:p>
            <a:pPr algn="r"/>
            <a:r>
              <a:rPr lang="en-US" sz="2400" i="1" dirty="0"/>
              <a:t>Norway to follow the ambition of EU on </a:t>
            </a:r>
            <a:r>
              <a:rPr lang="en-US" sz="2400" b="1" i="1" dirty="0"/>
              <a:t>full open access to publicly funded research by 2020</a:t>
            </a:r>
            <a:r>
              <a:rPr lang="en-US" sz="2400" i="1" dirty="0"/>
              <a:t>.</a:t>
            </a:r>
          </a:p>
          <a:p>
            <a:pPr algn="r"/>
            <a:endParaRPr lang="en-US" sz="1400" i="1" dirty="0"/>
          </a:p>
          <a:p>
            <a:pPr algn="r"/>
            <a:r>
              <a:rPr lang="en-US" sz="1400" i="1" dirty="0"/>
              <a:t>Results of research supported by public and public-private funds </a:t>
            </a:r>
            <a:r>
              <a:rPr lang="en-US" sz="1400" i="1" u="sng" dirty="0"/>
              <a:t>freely available </a:t>
            </a:r>
            <a:r>
              <a:rPr lang="en-US" sz="1400" i="1" dirty="0"/>
              <a:t>to and </a:t>
            </a:r>
            <a:r>
              <a:rPr lang="en-US" sz="1400" i="1" u="sng" dirty="0"/>
              <a:t>reusable</a:t>
            </a:r>
            <a:r>
              <a:rPr lang="en-US" sz="1400" i="1" dirty="0"/>
              <a:t> by anyone. </a:t>
            </a:r>
          </a:p>
        </p:txBody>
      </p:sp>
      <p:pic>
        <p:nvPicPr>
          <p:cNvPr id="3" name="Picture 2" descr="Screen Shot 2017-03-29 at 14.01.29 .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411424"/>
            <a:ext cx="10688638" cy="3639198"/>
          </a:xfrm>
          <a:prstGeom prst="rect">
            <a:avLst/>
          </a:prstGeom>
        </p:spPr>
      </p:pic>
      <p:pic>
        <p:nvPicPr>
          <p:cNvPr id="4" name="Picture 3" descr="170px-Open_Access_logo_PLoS_white.svg.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62900" y="946267"/>
            <a:ext cx="1678227" cy="2625932"/>
          </a:xfrm>
          <a:prstGeom prst="rect">
            <a:avLst/>
          </a:prstGeom>
        </p:spPr>
      </p:pic>
      <p:pic>
        <p:nvPicPr>
          <p:cNvPr id="6" name="Picture 5" descr="inbspir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73313" y="6077282"/>
            <a:ext cx="1363985" cy="1388341"/>
          </a:xfrm>
          <a:prstGeom prst="rect">
            <a:avLst/>
          </a:prstGeom>
        </p:spPr>
      </p:pic>
    </p:spTree>
    <p:extLst>
      <p:ext uri="{BB962C8B-B14F-4D97-AF65-F5344CB8AC3E}">
        <p14:creationId xmlns:p14="http://schemas.microsoft.com/office/powerpoint/2010/main" val="818549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Principles</a:t>
            </a:r>
            <a:endParaRPr lang="en-US" dirty="0"/>
          </a:p>
        </p:txBody>
      </p:sp>
      <p:sp>
        <p:nvSpPr>
          <p:cNvPr id="3" name="Content Placeholder 2"/>
          <p:cNvSpPr>
            <a:spLocks noGrp="1"/>
          </p:cNvSpPr>
          <p:nvPr>
            <p:ph idx="1"/>
          </p:nvPr>
        </p:nvSpPr>
        <p:spPr>
          <a:xfrm>
            <a:off x="430157" y="1311048"/>
            <a:ext cx="9842405" cy="5444754"/>
          </a:xfrm>
        </p:spPr>
        <p:txBody>
          <a:bodyPr>
            <a:normAutofit fontScale="92500" lnSpcReduction="20000"/>
          </a:bodyPr>
          <a:lstStyle/>
          <a:p>
            <a:pPr marL="377626" indent="-413590">
              <a:spcAft>
                <a:spcPts val="600"/>
              </a:spcAft>
              <a:buFont typeface="+mj-lt"/>
              <a:buAutoNum type="arabicPeriod"/>
            </a:pPr>
            <a:r>
              <a:rPr lang="en-US" sz="2900" dirty="0"/>
              <a:t> Data to be legitimate </a:t>
            </a:r>
            <a:r>
              <a:rPr lang="en-US" sz="2900" b="1" dirty="0">
                <a:solidFill>
                  <a:srgbClr val="0000FF"/>
                </a:solidFill>
              </a:rPr>
              <a:t>citable</a:t>
            </a:r>
            <a:r>
              <a:rPr lang="en-US" sz="2900" dirty="0">
                <a:solidFill>
                  <a:srgbClr val="0000FF"/>
                </a:solidFill>
              </a:rPr>
              <a:t> </a:t>
            </a:r>
            <a:r>
              <a:rPr lang="en-US" sz="2900" dirty="0"/>
              <a:t>products of research.</a:t>
            </a:r>
          </a:p>
          <a:p>
            <a:pPr marL="377626" indent="-413590">
              <a:spcAft>
                <a:spcPts val="600"/>
              </a:spcAft>
              <a:buFont typeface="+mj-lt"/>
              <a:buAutoNum type="arabicPeriod"/>
            </a:pPr>
            <a:r>
              <a:rPr lang="en-US" sz="2900" dirty="0"/>
              <a:t> Data citations giving </a:t>
            </a:r>
            <a:r>
              <a:rPr lang="en-US" sz="2900" b="1" dirty="0">
                <a:solidFill>
                  <a:srgbClr val="0000FF"/>
                </a:solidFill>
              </a:rPr>
              <a:t>scholarly credit </a:t>
            </a:r>
            <a:r>
              <a:rPr lang="en-US" sz="2900" dirty="0"/>
              <a:t>and attribution.</a:t>
            </a:r>
          </a:p>
          <a:p>
            <a:pPr marL="377626" indent="-413590">
              <a:spcAft>
                <a:spcPts val="600"/>
              </a:spcAft>
              <a:buFont typeface="+mj-lt"/>
              <a:buAutoNum type="arabicPeriod"/>
            </a:pPr>
            <a:r>
              <a:rPr lang="en-US" sz="2900" dirty="0"/>
              <a:t> In scholarly literature, whenever claims are based on data, </a:t>
            </a:r>
            <a:r>
              <a:rPr lang="en-US" sz="2900" b="1" dirty="0">
                <a:solidFill>
                  <a:srgbClr val="0000FF"/>
                </a:solidFill>
              </a:rPr>
              <a:t>data should always be cited</a:t>
            </a:r>
            <a:r>
              <a:rPr lang="en-US" sz="2900" dirty="0"/>
              <a:t>.</a:t>
            </a:r>
          </a:p>
          <a:p>
            <a:pPr marL="377626" indent="-413590">
              <a:spcAft>
                <a:spcPts val="600"/>
              </a:spcAft>
              <a:buFont typeface="+mj-lt"/>
              <a:buAutoNum type="arabicPeriod"/>
            </a:pPr>
            <a:r>
              <a:rPr lang="en-US" sz="2900" dirty="0"/>
              <a:t> Persistent method for </a:t>
            </a:r>
            <a:r>
              <a:rPr lang="en-US" sz="2900" b="1" dirty="0">
                <a:solidFill>
                  <a:srgbClr val="0000FF"/>
                </a:solidFill>
              </a:rPr>
              <a:t>identification of data</a:t>
            </a:r>
            <a:r>
              <a:rPr lang="en-US" sz="2900" dirty="0"/>
              <a:t>, that is machine actionable, globally unique, universal.</a:t>
            </a:r>
          </a:p>
          <a:p>
            <a:pPr marL="377626" indent="-413590">
              <a:spcAft>
                <a:spcPts val="600"/>
              </a:spcAft>
              <a:buFont typeface="+mj-lt"/>
              <a:buAutoNum type="arabicPeriod"/>
            </a:pPr>
            <a:r>
              <a:rPr lang="en-US" sz="2900" dirty="0"/>
              <a:t> Data citation facilitate </a:t>
            </a:r>
            <a:r>
              <a:rPr lang="en-US" sz="2900" b="1" dirty="0">
                <a:solidFill>
                  <a:srgbClr val="0000FF"/>
                </a:solidFill>
              </a:rPr>
              <a:t>access to data </a:t>
            </a:r>
            <a:r>
              <a:rPr lang="en-US" sz="2900" dirty="0"/>
              <a:t>or at least to </a:t>
            </a:r>
            <a:r>
              <a:rPr lang="en-US" sz="2900" b="1" dirty="0">
                <a:solidFill>
                  <a:srgbClr val="0000FF"/>
                </a:solidFill>
              </a:rPr>
              <a:t>metadata</a:t>
            </a:r>
            <a:r>
              <a:rPr lang="en-US" sz="2900" dirty="0"/>
              <a:t>.</a:t>
            </a:r>
          </a:p>
          <a:p>
            <a:pPr marL="377626" indent="-413590">
              <a:spcAft>
                <a:spcPts val="600"/>
              </a:spcAft>
              <a:buFont typeface="+mj-lt"/>
              <a:buAutoNum type="arabicPeriod"/>
            </a:pPr>
            <a:r>
              <a:rPr lang="en-US" sz="2900" dirty="0"/>
              <a:t> </a:t>
            </a:r>
            <a:r>
              <a:rPr lang="en-US" sz="2900" b="1" dirty="0">
                <a:solidFill>
                  <a:srgbClr val="0000FF"/>
                </a:solidFill>
              </a:rPr>
              <a:t>Unique identifiers </a:t>
            </a:r>
            <a:r>
              <a:rPr lang="en-US" sz="2900" dirty="0"/>
              <a:t>that persist even beyond the lifespan of the data.</a:t>
            </a:r>
          </a:p>
          <a:p>
            <a:pPr marL="377626" indent="-413590">
              <a:spcAft>
                <a:spcPts val="600"/>
              </a:spcAft>
              <a:buFont typeface="+mj-lt"/>
              <a:buAutoNum type="arabicPeriod"/>
            </a:pPr>
            <a:r>
              <a:rPr lang="en-US" sz="2900" dirty="0"/>
              <a:t> Data citation identify and access the specific data that </a:t>
            </a:r>
            <a:r>
              <a:rPr lang="en-US" sz="2900" b="1" dirty="0">
                <a:solidFill>
                  <a:srgbClr val="0000FF"/>
                </a:solidFill>
              </a:rPr>
              <a:t>support verification </a:t>
            </a:r>
            <a:r>
              <a:rPr lang="en-US" sz="2900" dirty="0"/>
              <a:t>of the claim (provenance, time-slice, version).</a:t>
            </a:r>
          </a:p>
          <a:p>
            <a:pPr marL="377626" indent="-413590">
              <a:spcAft>
                <a:spcPts val="600"/>
              </a:spcAft>
              <a:buFont typeface="+mj-lt"/>
              <a:buAutoNum type="arabicPeriod"/>
            </a:pPr>
            <a:r>
              <a:rPr lang="en-US" sz="2900" dirty="0"/>
              <a:t> Flexible, but attention to </a:t>
            </a:r>
            <a:r>
              <a:rPr lang="en-US" sz="2900" b="1" dirty="0">
                <a:solidFill>
                  <a:srgbClr val="0000FF"/>
                </a:solidFill>
              </a:rPr>
              <a:t>interoperability</a:t>
            </a:r>
            <a:r>
              <a:rPr lang="en-US" sz="2900" dirty="0"/>
              <a:t> of practices across communities.</a:t>
            </a:r>
          </a:p>
        </p:txBody>
      </p:sp>
      <p:sp>
        <p:nvSpPr>
          <p:cNvPr id="4" name="Text Placeholder 3"/>
          <p:cNvSpPr>
            <a:spLocks noGrp="1"/>
          </p:cNvSpPr>
          <p:nvPr>
            <p:ph type="body" sz="quarter" idx="10"/>
          </p:nvPr>
        </p:nvSpPr>
        <p:spPr/>
        <p:txBody>
          <a:bodyPr/>
          <a:lstStyle/>
          <a:p>
            <a:r>
              <a:rPr lang="en-US" dirty="0">
                <a:hlinkClick r:id="rId3"/>
              </a:rPr>
              <a:t>Data Citation Synthesis Group: Joint Declaration of Data Citation Principles. </a:t>
            </a:r>
            <a:r>
              <a:rPr lang="en-US" dirty="0" err="1">
                <a:hlinkClick r:id="rId3"/>
              </a:rPr>
              <a:t>Martone</a:t>
            </a:r>
            <a:r>
              <a:rPr lang="en-US" dirty="0">
                <a:hlinkClick r:id="rId3"/>
              </a:rPr>
              <a:t> M. (ed.) San Diego CA: FORCE11; 2014</a:t>
            </a:r>
            <a:endParaRPr lang="en-US" dirty="0"/>
          </a:p>
        </p:txBody>
      </p:sp>
      <p:pic>
        <p:nvPicPr>
          <p:cNvPr id="5" name="Picture 4" descr="force11-website-logo.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7180" y="302873"/>
            <a:ext cx="3387026" cy="792477"/>
          </a:xfrm>
          <a:prstGeom prst="rect">
            <a:avLst/>
          </a:prstGeom>
        </p:spPr>
      </p:pic>
    </p:spTree>
    <p:extLst>
      <p:ext uri="{BB962C8B-B14F-4D97-AF65-F5344CB8AC3E}">
        <p14:creationId xmlns:p14="http://schemas.microsoft.com/office/powerpoint/2010/main" val="256559547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874" y="158841"/>
            <a:ext cx="9619774" cy="875512"/>
          </a:xfrm>
        </p:spPr>
        <p:txBody>
          <a:bodyPr>
            <a:normAutofit/>
          </a:bodyPr>
          <a:lstStyle/>
          <a:p>
            <a:r>
              <a:rPr lang="en-GB" sz="4600" dirty="0">
                <a:latin typeface="Century Gothic" pitchFamily="34" charset="0"/>
              </a:rPr>
              <a:t>"FAIR" data</a:t>
            </a:r>
          </a:p>
        </p:txBody>
      </p:sp>
      <p:sp>
        <p:nvSpPr>
          <p:cNvPr id="2" name="Content Placeholder 1"/>
          <p:cNvSpPr>
            <a:spLocks noGrp="1"/>
          </p:cNvSpPr>
          <p:nvPr>
            <p:ph idx="1"/>
          </p:nvPr>
        </p:nvSpPr>
        <p:spPr>
          <a:xfrm>
            <a:off x="340413" y="1047441"/>
            <a:ext cx="5724691" cy="5813296"/>
          </a:xfrm>
        </p:spPr>
        <p:txBody>
          <a:bodyPr>
            <a:noAutofit/>
          </a:bodyPr>
          <a:lstStyle/>
          <a:p>
            <a:r>
              <a:rPr lang="en-GB" sz="2800" b="1" dirty="0">
                <a:solidFill>
                  <a:srgbClr val="0000FF"/>
                </a:solidFill>
              </a:rPr>
              <a:t>F</a:t>
            </a:r>
            <a:r>
              <a:rPr lang="en-GB" sz="2400" dirty="0">
                <a:solidFill>
                  <a:srgbClr val="0000FF"/>
                </a:solidFill>
              </a:rPr>
              <a:t>indable</a:t>
            </a:r>
          </a:p>
          <a:p>
            <a:pPr lvl="1">
              <a:buFont typeface="Calibri" pitchFamily="34" charset="0"/>
              <a:buChar char="–"/>
            </a:pPr>
            <a:r>
              <a:rPr lang="en-GB" sz="1800" i="1" dirty="0" smtClean="0"/>
              <a:t>assign persistent IDs, provide rich metadata, register in a searchable resource (</a:t>
            </a:r>
            <a:r>
              <a:rPr lang="en-GB" sz="1800" i="1" dirty="0" smtClean="0">
                <a:solidFill>
                  <a:srgbClr val="8064A2"/>
                </a:solidFill>
              </a:rPr>
              <a:t>such as GBIF</a:t>
            </a:r>
            <a:r>
              <a:rPr lang="en-GB" sz="1800" i="1" dirty="0" smtClean="0"/>
              <a:t>)</a:t>
            </a:r>
          </a:p>
          <a:p>
            <a:r>
              <a:rPr lang="en-GB" sz="2800" b="1" dirty="0">
                <a:solidFill>
                  <a:srgbClr val="0000FF"/>
                </a:solidFill>
              </a:rPr>
              <a:t>A</a:t>
            </a:r>
            <a:r>
              <a:rPr lang="en-GB" sz="2400" dirty="0">
                <a:solidFill>
                  <a:srgbClr val="0000FF"/>
                </a:solidFill>
              </a:rPr>
              <a:t>ccessible</a:t>
            </a:r>
          </a:p>
          <a:p>
            <a:pPr lvl="1">
              <a:buFont typeface="Calibri" pitchFamily="34" charset="0"/>
              <a:buChar char="–"/>
            </a:pPr>
            <a:r>
              <a:rPr lang="en-GB" sz="1800" i="1" dirty="0" smtClean="0"/>
              <a:t>Retrievable by their ID using a standard protocol, metadata remain accessible even if data aren’t</a:t>
            </a:r>
          </a:p>
          <a:p>
            <a:r>
              <a:rPr lang="en-GB" sz="2800" b="1" dirty="0">
                <a:solidFill>
                  <a:srgbClr val="0000FF"/>
                </a:solidFill>
              </a:rPr>
              <a:t>I</a:t>
            </a:r>
            <a:r>
              <a:rPr lang="en-GB" sz="2400" dirty="0">
                <a:solidFill>
                  <a:srgbClr val="0000FF"/>
                </a:solidFill>
              </a:rPr>
              <a:t>nteroperable</a:t>
            </a:r>
          </a:p>
          <a:p>
            <a:pPr lvl="1">
              <a:buFont typeface="Calibri" pitchFamily="34" charset="0"/>
              <a:buChar char="–"/>
            </a:pPr>
            <a:r>
              <a:rPr lang="en-GB" sz="1800" i="1" dirty="0" smtClean="0"/>
              <a:t>Use formal, broadly applicable languages, use standard vocabularies, qualified references </a:t>
            </a:r>
            <a:r>
              <a:rPr lang="en-GB" sz="1800" i="1" dirty="0" smtClean="0">
                <a:solidFill>
                  <a:srgbClr val="8064A2"/>
                </a:solidFill>
              </a:rPr>
              <a:t>(e.g. Darwin Core</a:t>
            </a:r>
            <a:r>
              <a:rPr lang="en-GB" sz="1800" i="1" dirty="0" smtClean="0"/>
              <a:t>)</a:t>
            </a:r>
          </a:p>
          <a:p>
            <a:r>
              <a:rPr lang="en-GB" sz="2800" b="1" dirty="0">
                <a:solidFill>
                  <a:srgbClr val="0000FF"/>
                </a:solidFill>
              </a:rPr>
              <a:t>R</a:t>
            </a:r>
            <a:r>
              <a:rPr lang="en-GB" sz="2400" dirty="0">
                <a:solidFill>
                  <a:srgbClr val="0000FF"/>
                </a:solidFill>
              </a:rPr>
              <a:t>eusable</a:t>
            </a:r>
          </a:p>
          <a:p>
            <a:pPr lvl="1">
              <a:buFont typeface="Calibri" pitchFamily="34" charset="0"/>
              <a:buChar char="–"/>
            </a:pPr>
            <a:r>
              <a:rPr lang="en-GB" sz="1800" i="1" dirty="0" smtClean="0"/>
              <a:t>Rich, accurate metadata, clear licences, provenance, use of community standards (</a:t>
            </a:r>
            <a:r>
              <a:rPr lang="en-GB" sz="1800" i="1" dirty="0" smtClean="0">
                <a:solidFill>
                  <a:schemeClr val="accent4"/>
                </a:solidFill>
              </a:rPr>
              <a:t>e.g. Dublin Core,  EML</a:t>
            </a:r>
            <a:r>
              <a:rPr lang="en-GB" sz="1800" i="1" dirty="0" smtClean="0"/>
              <a:t>)</a:t>
            </a:r>
          </a:p>
          <a:p>
            <a:endParaRPr lang="en-GB" sz="1600" dirty="0"/>
          </a:p>
          <a:p>
            <a:pPr>
              <a:buNone/>
            </a:pPr>
            <a:r>
              <a:rPr lang="en-GB" sz="1800" dirty="0" smtClean="0">
                <a:hlinkClick r:id="rId3"/>
              </a:rPr>
              <a:t>www.force11.org/group/fairgroup/fairprinciples</a:t>
            </a:r>
            <a:r>
              <a:rPr lang="en-GB" sz="1800" dirty="0" smtClean="0"/>
              <a:t> </a:t>
            </a:r>
            <a:endParaRPr lang="en-GB" sz="1600" dirty="0" smtClean="0">
              <a:solidFill>
                <a:schemeClr val="tx1">
                  <a:lumMod val="50000"/>
                  <a:lumOff val="50000"/>
                </a:schemeClr>
              </a:solidFill>
            </a:endParaRPr>
          </a:p>
          <a:p>
            <a:endParaRPr lang="en-GB" sz="1600" dirty="0">
              <a:solidFill>
                <a:schemeClr val="tx1">
                  <a:lumMod val="50000"/>
                  <a:lumOff val="50000"/>
                </a:schemeClr>
              </a:solidFill>
            </a:endParaRPr>
          </a:p>
          <a:p>
            <a:r>
              <a:rPr lang="en-GB" sz="1400" dirty="0" smtClean="0">
                <a:solidFill>
                  <a:schemeClr val="tx1">
                    <a:lumMod val="50000"/>
                    <a:lumOff val="50000"/>
                  </a:schemeClr>
                </a:solidFill>
              </a:rPr>
              <a:t>Wilkinson</a:t>
            </a:r>
            <a:r>
              <a:rPr lang="en-GB" sz="1400" dirty="0">
                <a:solidFill>
                  <a:schemeClr val="tx1">
                    <a:lumMod val="50000"/>
                    <a:lumOff val="50000"/>
                  </a:schemeClr>
                </a:solidFill>
              </a:rPr>
              <a:t>, M. D. </a:t>
            </a:r>
            <a:r>
              <a:rPr lang="en-GB" sz="1400" i="1" dirty="0">
                <a:solidFill>
                  <a:schemeClr val="tx1">
                    <a:lumMod val="50000"/>
                    <a:lumOff val="50000"/>
                  </a:schemeClr>
                </a:solidFill>
              </a:rPr>
              <a:t>et al</a:t>
            </a:r>
            <a:r>
              <a:rPr lang="en-GB" sz="1400" dirty="0">
                <a:solidFill>
                  <a:schemeClr val="tx1">
                    <a:lumMod val="50000"/>
                    <a:lumOff val="50000"/>
                  </a:schemeClr>
                </a:solidFill>
              </a:rPr>
              <a:t>. (2016) The FAIR Guiding Principles for scientific data management and stewardship</a:t>
            </a:r>
            <a:r>
              <a:rPr lang="en-GB" sz="1400" i="1" dirty="0">
                <a:solidFill>
                  <a:schemeClr val="tx1">
                    <a:lumMod val="50000"/>
                    <a:lumOff val="50000"/>
                  </a:schemeClr>
                </a:solidFill>
              </a:rPr>
              <a:t>. Sci. Data </a:t>
            </a:r>
            <a:r>
              <a:rPr lang="en-GB" sz="1400" dirty="0">
                <a:solidFill>
                  <a:schemeClr val="tx1">
                    <a:lumMod val="50000"/>
                    <a:lumOff val="50000"/>
                  </a:schemeClr>
                </a:solidFill>
              </a:rPr>
              <a:t>3:160018 [doi:10.1038/sdata.2016.18]</a:t>
            </a:r>
          </a:p>
        </p:txBody>
      </p:sp>
      <p:pic>
        <p:nvPicPr>
          <p:cNvPr id="4" name="Picture 3" descr="-111 copy.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43662" y="0"/>
            <a:ext cx="4544977" cy="7562850"/>
          </a:xfrm>
          <a:prstGeom prst="rect">
            <a:avLst/>
          </a:prstGeom>
        </p:spPr>
      </p:pic>
      <p:sp>
        <p:nvSpPr>
          <p:cNvPr id="7" name="Text Placeholder 2"/>
          <p:cNvSpPr>
            <a:spLocks noGrp="1"/>
          </p:cNvSpPr>
          <p:nvPr>
            <p:ph type="body" sz="quarter" idx="10"/>
          </p:nvPr>
        </p:nvSpPr>
        <p:spPr>
          <a:xfrm>
            <a:off x="515875" y="7065685"/>
            <a:ext cx="7568725" cy="422495"/>
          </a:xfrm>
        </p:spPr>
        <p:txBody>
          <a:bodyPr/>
          <a:lstStyle/>
          <a:p>
            <a:pPr algn="l"/>
            <a:r>
              <a:rPr lang="en-GB" dirty="0"/>
              <a:t>Slide source: </a:t>
            </a:r>
            <a:r>
              <a:rPr lang="en-GB" dirty="0">
                <a:hlinkClick r:id="rId5"/>
              </a:rPr>
              <a:t>OpenAIRE &amp; EUDAT, CC-BY-4.0, </a:t>
            </a:r>
            <a:r>
              <a:rPr lang="en-GB" dirty="0" smtClean="0">
                <a:hlinkClick r:id="rId5"/>
              </a:rPr>
              <a:t>2013</a:t>
            </a:r>
            <a:endParaRPr lang="en-GB" dirty="0"/>
          </a:p>
        </p:txBody>
      </p:sp>
    </p:spTree>
    <p:extLst>
      <p:ext uri="{BB962C8B-B14F-4D97-AF65-F5344CB8AC3E}">
        <p14:creationId xmlns:p14="http://schemas.microsoft.com/office/powerpoint/2010/main" val="423048634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45361932-parsnaz-ir.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370626"/>
            <a:ext cx="10688638" cy="6192225"/>
          </a:xfrm>
          <a:prstGeom prst="rect">
            <a:avLst/>
          </a:prstGeom>
        </p:spPr>
      </p:pic>
      <p:sp>
        <p:nvSpPr>
          <p:cNvPr id="8" name="Rectangle 7"/>
          <p:cNvSpPr/>
          <p:nvPr/>
        </p:nvSpPr>
        <p:spPr>
          <a:xfrm>
            <a:off x="87738" y="47192"/>
            <a:ext cx="10513169" cy="1354126"/>
          </a:xfrm>
          <a:prstGeom prst="rect">
            <a:avLst/>
          </a:prstGeom>
        </p:spPr>
        <p:txBody>
          <a:bodyPr wrap="square" lIns="91348" tIns="45675" rIns="91348" bIns="45675">
            <a:spAutoFit/>
          </a:bodyPr>
          <a:lstStyle/>
          <a:p>
            <a:r>
              <a:rPr lang="en-US" sz="2000" dirty="0"/>
              <a:t>Semantic technologies for </a:t>
            </a:r>
            <a:r>
              <a:rPr lang="en-US" sz="2000" b="1" dirty="0">
                <a:solidFill>
                  <a:srgbClr val="FF0000"/>
                </a:solidFill>
              </a:rPr>
              <a:t>integrating different types of </a:t>
            </a:r>
            <a:r>
              <a:rPr lang="en-US" sz="2000" b="1" dirty="0" smtClean="0">
                <a:solidFill>
                  <a:srgbClr val="FF0000"/>
                </a:solidFill>
              </a:rPr>
              <a:t>biodiversity information </a:t>
            </a:r>
            <a:r>
              <a:rPr lang="en-US" sz="2000" dirty="0" smtClean="0"/>
              <a:t>(herbarium </a:t>
            </a:r>
            <a:r>
              <a:rPr lang="en-US" sz="2000" dirty="0"/>
              <a:t>collections and </a:t>
            </a:r>
            <a:r>
              <a:rPr lang="en-US" sz="2000" dirty="0" smtClean="0"/>
              <a:t>specimens, </a:t>
            </a:r>
            <a:r>
              <a:rPr lang="en-US" sz="2000" dirty="0"/>
              <a:t>phenotypic trait data, and molecular data) are well advanced. </a:t>
            </a:r>
            <a:endParaRPr lang="en-US" sz="2000" dirty="0" smtClean="0"/>
          </a:p>
          <a:p>
            <a:r>
              <a:rPr lang="en-US" sz="2000" b="1" dirty="0" smtClean="0">
                <a:solidFill>
                  <a:srgbClr val="FF0000"/>
                </a:solidFill>
              </a:rPr>
              <a:t>More efforts will be needed to advance organizational and institutional uptake </a:t>
            </a:r>
            <a:r>
              <a:rPr lang="en-US" sz="2000" dirty="0" smtClean="0"/>
              <a:t>for these types of (big data) information infrastructures to realize their potential.</a:t>
            </a:r>
            <a:endParaRPr lang="en-US" sz="2000" dirty="0"/>
          </a:p>
        </p:txBody>
      </p:sp>
    </p:spTree>
    <p:extLst>
      <p:ext uri="{BB962C8B-B14F-4D97-AF65-F5344CB8AC3E}">
        <p14:creationId xmlns:p14="http://schemas.microsoft.com/office/powerpoint/2010/main" val="50903084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ji+farm+dron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9" name="Rectangle 8"/>
          <p:cNvSpPr/>
          <p:nvPr/>
        </p:nvSpPr>
        <p:spPr>
          <a:xfrm>
            <a:off x="6389569" y="181031"/>
            <a:ext cx="4139328" cy="3816338"/>
          </a:xfrm>
          <a:prstGeom prst="rect">
            <a:avLst/>
          </a:prstGeom>
        </p:spPr>
        <p:txBody>
          <a:bodyPr wrap="square" lIns="91348" tIns="45675" rIns="91348" bIns="45675">
            <a:spAutoFit/>
          </a:bodyPr>
          <a:lstStyle/>
          <a:p>
            <a:pPr algn="just"/>
            <a:r>
              <a:rPr lang="en-US" sz="2200" i="1" dirty="0"/>
              <a:t>"The new availability of </a:t>
            </a:r>
            <a:r>
              <a:rPr lang="en-US" sz="2200" b="1" i="1" dirty="0">
                <a:solidFill>
                  <a:srgbClr val="FF0000"/>
                </a:solidFill>
              </a:rPr>
              <a:t>huge amounts of data</a:t>
            </a:r>
            <a:r>
              <a:rPr lang="en-US" sz="2200" i="1" dirty="0"/>
              <a:t>, along with the statistical tools to crunch these numbers, offers a whole new way of understanding the world. </a:t>
            </a:r>
            <a:r>
              <a:rPr lang="en-US" sz="2200" i="1" dirty="0">
                <a:solidFill>
                  <a:srgbClr val="FF0000"/>
                </a:solidFill>
              </a:rPr>
              <a:t>Correlation supersedes causation</a:t>
            </a:r>
            <a:r>
              <a:rPr lang="en-US" sz="2200" i="1" dirty="0"/>
              <a:t>, and science can advance even without coherent models, unified theories, or really any mechanistic explanation at all." </a:t>
            </a:r>
            <a:r>
              <a:rPr lang="en-US" sz="2200" dirty="0"/>
              <a:t>(Chris Anderson, Wired Magazine, 2008) </a:t>
            </a:r>
          </a:p>
        </p:txBody>
      </p:sp>
    </p:spTree>
    <p:extLst>
      <p:ext uri="{BB962C8B-B14F-4D97-AF65-F5344CB8AC3E}">
        <p14:creationId xmlns:p14="http://schemas.microsoft.com/office/powerpoint/2010/main" val="298797168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600.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179979"/>
            <a:ext cx="10688638" cy="6382879"/>
          </a:xfrm>
          <a:prstGeom prst="rect">
            <a:avLst/>
          </a:prstGeom>
        </p:spPr>
      </p:pic>
      <p:sp>
        <p:nvSpPr>
          <p:cNvPr id="9" name="Rectangle 8"/>
          <p:cNvSpPr/>
          <p:nvPr/>
        </p:nvSpPr>
        <p:spPr>
          <a:xfrm>
            <a:off x="87738" y="37011"/>
            <a:ext cx="10513169" cy="1107905"/>
          </a:xfrm>
          <a:prstGeom prst="rect">
            <a:avLst/>
          </a:prstGeom>
        </p:spPr>
        <p:txBody>
          <a:bodyPr wrap="square" lIns="91348" tIns="45675" rIns="91348" bIns="45675">
            <a:spAutoFit/>
          </a:bodyPr>
          <a:lstStyle/>
          <a:p>
            <a:pPr algn="just"/>
            <a:r>
              <a:rPr lang="en-US" sz="2200" i="1" dirty="0"/>
              <a:t>"We are increasingly relying on </a:t>
            </a:r>
            <a:r>
              <a:rPr lang="en-US" sz="2200" b="1" i="1" dirty="0">
                <a:solidFill>
                  <a:srgbClr val="FF0000"/>
                </a:solidFill>
              </a:rPr>
              <a:t>machines that derive conclusions </a:t>
            </a:r>
            <a:r>
              <a:rPr lang="en-US" sz="2200" i="1" dirty="0"/>
              <a:t>from models that they themselves have created, models that are often beyond human comprehension, models </a:t>
            </a:r>
            <a:r>
              <a:rPr lang="en-US" sz="2200" b="1" i="1" dirty="0">
                <a:solidFill>
                  <a:srgbClr val="FF0000"/>
                </a:solidFill>
              </a:rPr>
              <a:t>that “think” about the world differently than we do</a:t>
            </a:r>
            <a:r>
              <a:rPr lang="en-US" sz="2200" dirty="0"/>
              <a:t>" (</a:t>
            </a:r>
            <a:r>
              <a:rPr lang="en-US" sz="2200" dirty="0">
                <a:hlinkClick r:id="rId4"/>
              </a:rPr>
              <a:t>David Weinberger 2017)</a:t>
            </a:r>
            <a:r>
              <a:rPr lang="en-US" sz="2200" dirty="0"/>
              <a:t>.</a:t>
            </a:r>
          </a:p>
        </p:txBody>
      </p:sp>
    </p:spTree>
    <p:extLst>
      <p:ext uri="{BB962C8B-B14F-4D97-AF65-F5344CB8AC3E}">
        <p14:creationId xmlns:p14="http://schemas.microsoft.com/office/powerpoint/2010/main" val="345291768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_4645721f3eb6efc9bd86065b402c8e46.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00558"/>
            <a:ext cx="10688638" cy="6562292"/>
          </a:xfrm>
          <a:prstGeom prst="rect">
            <a:avLst/>
          </a:prstGeom>
        </p:spPr>
      </p:pic>
      <p:sp>
        <p:nvSpPr>
          <p:cNvPr id="6" name="Rectangle 5"/>
          <p:cNvSpPr/>
          <p:nvPr/>
        </p:nvSpPr>
        <p:spPr>
          <a:xfrm>
            <a:off x="1815927" y="70108"/>
            <a:ext cx="6316453" cy="830997"/>
          </a:xfrm>
          <a:prstGeom prst="rect">
            <a:avLst/>
          </a:prstGeom>
        </p:spPr>
        <p:txBody>
          <a:bodyPr wrap="none">
            <a:spAutoFit/>
          </a:bodyPr>
          <a:lstStyle/>
          <a:p>
            <a:r>
              <a:rPr lang="en-US" sz="4800" dirty="0">
                <a:solidFill>
                  <a:srgbClr val="008000"/>
                </a:solidFill>
              </a:rPr>
              <a:t>Scientist versus machine</a:t>
            </a:r>
          </a:p>
        </p:txBody>
      </p:sp>
      <p:cxnSp>
        <p:nvCxnSpPr>
          <p:cNvPr id="9" name="Straight Arrow Connector 8"/>
          <p:cNvCxnSpPr/>
          <p:nvPr/>
        </p:nvCxnSpPr>
        <p:spPr>
          <a:xfrm flipV="1">
            <a:off x="7432551" y="6445721"/>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767766" y="815892"/>
            <a:ext cx="6339032" cy="369332"/>
          </a:xfrm>
          <a:prstGeom prst="rect">
            <a:avLst/>
          </a:prstGeom>
        </p:spPr>
        <p:txBody>
          <a:bodyPr wrap="none">
            <a:spAutoFit/>
          </a:bodyPr>
          <a:lstStyle/>
          <a:p>
            <a:pPr algn="r"/>
            <a:r>
              <a:rPr lang="en-US" dirty="0" smtClean="0"/>
              <a:t>Singularity estimated in 2045 -- 28 year from now (</a:t>
            </a:r>
            <a:r>
              <a:rPr lang="en-US" dirty="0" err="1" smtClean="0"/>
              <a:t>Kurzweil</a:t>
            </a:r>
            <a:r>
              <a:rPr lang="en-US" dirty="0" smtClean="0"/>
              <a:t> 2005)</a:t>
            </a:r>
            <a:endParaRPr lang="en-US" dirty="0"/>
          </a:p>
        </p:txBody>
      </p:sp>
      <p:sp>
        <p:nvSpPr>
          <p:cNvPr id="14" name="Rectangle 13"/>
          <p:cNvSpPr/>
          <p:nvPr/>
        </p:nvSpPr>
        <p:spPr>
          <a:xfrm>
            <a:off x="6856487" y="6916519"/>
            <a:ext cx="913005" cy="369332"/>
          </a:xfrm>
          <a:prstGeom prst="rect">
            <a:avLst/>
          </a:prstGeom>
        </p:spPr>
        <p:txBody>
          <a:bodyPr wrap="none">
            <a:spAutoFit/>
          </a:bodyPr>
          <a:lstStyle/>
          <a:p>
            <a:r>
              <a:rPr lang="en-US" dirty="0" smtClean="0"/>
              <a:t>ca 2045 </a:t>
            </a:r>
            <a:endParaRPr lang="en-US" dirty="0"/>
          </a:p>
        </p:txBody>
      </p:sp>
      <p:sp>
        <p:nvSpPr>
          <p:cNvPr id="15" name="Oval 14"/>
          <p:cNvSpPr/>
          <p:nvPr/>
        </p:nvSpPr>
        <p:spPr>
          <a:xfrm>
            <a:off x="7288535" y="2845321"/>
            <a:ext cx="360040" cy="36004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2309457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07" y="186592"/>
            <a:ext cx="10155622" cy="875512"/>
          </a:xfrm>
        </p:spPr>
        <p:txBody>
          <a:bodyPr>
            <a:normAutofit/>
          </a:bodyPr>
          <a:lstStyle/>
          <a:p>
            <a:r>
              <a:rPr lang="en-US" dirty="0" smtClean="0"/>
              <a:t>Number of data publishers (</a:t>
            </a:r>
            <a:r>
              <a:rPr lang="en-US" dirty="0" smtClean="0"/>
              <a:t>by country)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59940"/>
            <a:ext cx="10688638" cy="6702910"/>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8241" y="5483320"/>
            <a:ext cx="2455567" cy="1841411"/>
          </a:xfrm>
          <a:prstGeom prst="rect">
            <a:avLst/>
          </a:prstGeom>
        </p:spPr>
      </p:pic>
      <p:pic>
        <p:nvPicPr>
          <p:cNvPr id="4" name="Picture 3" descr="GBIF Participants copy.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79278" y="1089231"/>
            <a:ext cx="2254151" cy="1039411"/>
          </a:xfrm>
          <a:prstGeom prst="rect">
            <a:avLst/>
          </a:prstGeom>
          <a:ln>
            <a:solidFill>
              <a:schemeClr val="bg1">
                <a:lumMod val="50000"/>
              </a:schemeClr>
            </a:solidFill>
          </a:ln>
        </p:spPr>
      </p:pic>
    </p:spTree>
    <p:extLst>
      <p:ext uri="{BB962C8B-B14F-4D97-AF65-F5344CB8AC3E}">
        <p14:creationId xmlns:p14="http://schemas.microsoft.com/office/powerpoint/2010/main" val="429026439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DrM2H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pic>
        <p:nvPicPr>
          <p:cNvPr id="6" name="Picture 5" descr="GBIF_logo_white.png"/>
          <p:cNvPicPr>
            <a:picLocks noChangeAspect="1"/>
          </p:cNvPicPr>
          <p:nvPr/>
        </p:nvPicPr>
        <p:blipFill>
          <a:blip r:embed="rId4" cstate="screen">
            <a:duotone>
              <a:prstClr val="black"/>
              <a:srgbClr val="FFFF0A">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tretch>
            <a:fillRect/>
          </a:stretch>
        </p:blipFill>
        <p:spPr>
          <a:xfrm>
            <a:off x="8447213" y="6622480"/>
            <a:ext cx="1595709" cy="643431"/>
          </a:xfrm>
          <a:prstGeom prst="rect">
            <a:avLst/>
          </a:prstGeom>
        </p:spPr>
      </p:pic>
      <p:sp>
        <p:nvSpPr>
          <p:cNvPr id="5" name="Rectangle 4"/>
          <p:cNvSpPr/>
          <p:nvPr/>
        </p:nvSpPr>
        <p:spPr>
          <a:xfrm>
            <a:off x="807815" y="4699526"/>
            <a:ext cx="6480720" cy="954107"/>
          </a:xfrm>
          <a:prstGeom prst="rect">
            <a:avLst/>
          </a:prstGeom>
          <a:effectLst>
            <a:outerShdw blurRad="50800" dist="38100" dir="2700000" algn="tl" rotWithShape="0">
              <a:prstClr val="black">
                <a:alpha val="40000"/>
              </a:prstClr>
            </a:outerShdw>
          </a:effectLst>
        </p:spPr>
        <p:txBody>
          <a:bodyPr wrap="square">
            <a:spAutoFit/>
          </a:bodyPr>
          <a:lstStyle/>
          <a:p>
            <a:pPr algn="just"/>
            <a:r>
              <a:rPr lang="en-US" sz="2000" i="1" dirty="0" smtClean="0">
                <a:solidFill>
                  <a:srgbClr val="FFFF00"/>
                </a:solidFill>
                <a:latin typeface="Courier New"/>
                <a:cs typeface="Courier New"/>
              </a:rPr>
              <a:t>The </a:t>
            </a:r>
            <a:r>
              <a:rPr lang="en-US" sz="2000" i="1" dirty="0">
                <a:solidFill>
                  <a:srgbClr val="FFFF00"/>
                </a:solidFill>
                <a:latin typeface="Courier New"/>
                <a:cs typeface="Courier New"/>
              </a:rPr>
              <a:t>future is already here — </a:t>
            </a:r>
            <a:endParaRPr lang="en-US" sz="2000" i="1" dirty="0" smtClean="0">
              <a:solidFill>
                <a:srgbClr val="FFFF00"/>
              </a:solidFill>
              <a:latin typeface="Courier New"/>
              <a:cs typeface="Courier New"/>
            </a:endParaRPr>
          </a:p>
          <a:p>
            <a:pPr algn="just"/>
            <a:r>
              <a:rPr lang="en-US" sz="2000" i="1" dirty="0" smtClean="0">
                <a:solidFill>
                  <a:srgbClr val="FFFF00"/>
                </a:solidFill>
                <a:latin typeface="Courier New"/>
                <a:cs typeface="Courier New"/>
              </a:rPr>
              <a:t>it's </a:t>
            </a:r>
            <a:r>
              <a:rPr lang="en-US" sz="2000" i="1" dirty="0">
                <a:solidFill>
                  <a:srgbClr val="FFFF00"/>
                </a:solidFill>
                <a:latin typeface="Courier New"/>
                <a:cs typeface="Courier New"/>
              </a:rPr>
              <a:t>just not very evenly </a:t>
            </a:r>
            <a:r>
              <a:rPr lang="en-US" sz="2000" i="1" dirty="0" smtClean="0">
                <a:solidFill>
                  <a:srgbClr val="FFFF00"/>
                </a:solidFill>
                <a:latin typeface="Courier New"/>
                <a:cs typeface="Courier New"/>
              </a:rPr>
              <a:t>distributed.</a:t>
            </a:r>
          </a:p>
          <a:p>
            <a:pPr algn="just"/>
            <a:r>
              <a:rPr lang="en-US" sz="1600" dirty="0" smtClean="0">
                <a:solidFill>
                  <a:srgbClr val="FFFF00"/>
                </a:solidFill>
                <a:latin typeface="Courier New"/>
                <a:cs typeface="Courier New"/>
              </a:rPr>
              <a:t>William Gibson</a:t>
            </a:r>
            <a:endParaRPr lang="en-US" sz="1600" dirty="0">
              <a:solidFill>
                <a:srgbClr val="FFFF00"/>
              </a:solidFill>
              <a:latin typeface="Courier New"/>
              <a:cs typeface="Courier New"/>
            </a:endParaRPr>
          </a:p>
        </p:txBody>
      </p:sp>
    </p:spTree>
    <p:extLst>
      <p:ext uri="{BB962C8B-B14F-4D97-AF65-F5344CB8AC3E}">
        <p14:creationId xmlns:p14="http://schemas.microsoft.com/office/powerpoint/2010/main" val="1212671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d_pill_blue_pi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6" name="Rectangle 5"/>
          <p:cNvSpPr/>
          <p:nvPr/>
        </p:nvSpPr>
        <p:spPr>
          <a:xfrm>
            <a:off x="209484" y="6864912"/>
            <a:ext cx="10304036" cy="646331"/>
          </a:xfrm>
          <a:prstGeom prst="rect">
            <a:avLst/>
          </a:prstGeom>
        </p:spPr>
        <p:txBody>
          <a:bodyPr wrap="square">
            <a:spAutoFit/>
          </a:bodyPr>
          <a:lstStyle/>
          <a:p>
            <a:pPr algn="just"/>
            <a:r>
              <a:rPr lang="en-US" sz="1800" dirty="0">
                <a:solidFill>
                  <a:schemeClr val="bg1">
                    <a:lumMod val="75000"/>
                  </a:schemeClr>
                </a:solidFill>
              </a:rPr>
              <a:t>"</a:t>
            </a:r>
            <a:r>
              <a:rPr lang="en-US" sz="1800" i="1" dirty="0">
                <a:solidFill>
                  <a:schemeClr val="bg1">
                    <a:lumMod val="75000"/>
                  </a:schemeClr>
                </a:solidFill>
              </a:rPr>
              <a:t>You take the </a:t>
            </a:r>
            <a:r>
              <a:rPr lang="en-US" sz="1800" b="1" i="1" dirty="0">
                <a:solidFill>
                  <a:schemeClr val="bg1">
                    <a:lumMod val="75000"/>
                  </a:schemeClr>
                </a:solidFill>
              </a:rPr>
              <a:t>blue pill</a:t>
            </a:r>
            <a:r>
              <a:rPr lang="en-US" sz="1800" i="1" dirty="0">
                <a:solidFill>
                  <a:schemeClr val="bg1">
                    <a:lumMod val="75000"/>
                  </a:schemeClr>
                </a:solidFill>
              </a:rPr>
              <a:t>, the story </a:t>
            </a:r>
            <a:r>
              <a:rPr lang="en-US" sz="1800" i="1" dirty="0" smtClean="0">
                <a:solidFill>
                  <a:schemeClr val="bg1">
                    <a:lumMod val="75000"/>
                  </a:schemeClr>
                </a:solidFill>
              </a:rPr>
              <a:t>ends. You </a:t>
            </a:r>
            <a:r>
              <a:rPr lang="en-US" sz="1800" i="1" dirty="0">
                <a:solidFill>
                  <a:schemeClr val="bg1">
                    <a:lumMod val="75000"/>
                  </a:schemeClr>
                </a:solidFill>
              </a:rPr>
              <a:t>wake up </a:t>
            </a:r>
            <a:r>
              <a:rPr lang="en-US" sz="1800" i="1" dirty="0" smtClean="0">
                <a:solidFill>
                  <a:schemeClr val="bg1">
                    <a:lumMod val="75000"/>
                  </a:schemeClr>
                </a:solidFill>
              </a:rPr>
              <a:t>in </a:t>
            </a:r>
            <a:r>
              <a:rPr lang="en-US" sz="1800" i="1" dirty="0">
                <a:solidFill>
                  <a:schemeClr val="bg1">
                    <a:lumMod val="75000"/>
                  </a:schemeClr>
                </a:solidFill>
              </a:rPr>
              <a:t>your bed and believe whatever you want to believe. You take the </a:t>
            </a:r>
            <a:r>
              <a:rPr lang="en-US" sz="1800" b="1" i="1" dirty="0">
                <a:solidFill>
                  <a:schemeClr val="bg1">
                    <a:lumMod val="75000"/>
                  </a:schemeClr>
                </a:solidFill>
              </a:rPr>
              <a:t>red </a:t>
            </a:r>
            <a:r>
              <a:rPr lang="en-US" sz="1800" b="1" i="1" dirty="0" smtClean="0">
                <a:solidFill>
                  <a:schemeClr val="bg1">
                    <a:lumMod val="75000"/>
                  </a:schemeClr>
                </a:solidFill>
              </a:rPr>
              <a:t>pill</a:t>
            </a:r>
            <a:r>
              <a:rPr lang="en-US" sz="1800" i="1" dirty="0">
                <a:solidFill>
                  <a:schemeClr val="bg1">
                    <a:lumMod val="75000"/>
                  </a:schemeClr>
                </a:solidFill>
              </a:rPr>
              <a:t>, you stay in wonderland, and I show you how deep the rabbit hole </a:t>
            </a:r>
            <a:r>
              <a:rPr lang="en-US" sz="1800" i="1" dirty="0" smtClean="0">
                <a:solidFill>
                  <a:schemeClr val="bg1">
                    <a:lumMod val="75000"/>
                  </a:schemeClr>
                </a:solidFill>
              </a:rPr>
              <a:t>goes</a:t>
            </a:r>
            <a:r>
              <a:rPr lang="en-US" sz="1800" dirty="0">
                <a:solidFill>
                  <a:schemeClr val="bg1">
                    <a:lumMod val="75000"/>
                  </a:schemeClr>
                </a:solidFill>
              </a:rPr>
              <a:t>.</a:t>
            </a:r>
            <a:r>
              <a:rPr lang="en-US" sz="1800" dirty="0" smtClean="0">
                <a:solidFill>
                  <a:schemeClr val="bg1">
                    <a:lumMod val="75000"/>
                  </a:schemeClr>
                </a:solidFill>
              </a:rPr>
              <a:t>" ―Morpheus</a:t>
            </a:r>
            <a:endParaRPr lang="en-US" sz="1800" dirty="0">
              <a:solidFill>
                <a:schemeClr val="bg1">
                  <a:lumMod val="75000"/>
                </a:schemeClr>
              </a:solidFill>
            </a:endParaRPr>
          </a:p>
        </p:txBody>
      </p:sp>
      <p:pic>
        <p:nvPicPr>
          <p:cNvPr id="4" name="Picture 3" descr="GBIF-2015-mar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39514" y="3559308"/>
            <a:ext cx="316223" cy="316223"/>
          </a:xfrm>
          <a:prstGeom prst="rect">
            <a:avLst/>
          </a:prstGeom>
        </p:spPr>
      </p:pic>
    </p:spTree>
    <p:extLst>
      <p:ext uri="{BB962C8B-B14F-4D97-AF65-F5344CB8AC3E}">
        <p14:creationId xmlns:p14="http://schemas.microsoft.com/office/powerpoint/2010/main" val="18378779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494" y="141872"/>
            <a:ext cx="9836712" cy="780661"/>
          </a:xfrm>
        </p:spPr>
        <p:txBody>
          <a:bodyPr/>
          <a:lstStyle/>
          <a:p>
            <a:r>
              <a:rPr lang="en-US" dirty="0" smtClean="0"/>
              <a:t>Data coverage in gbif (per km</a:t>
            </a:r>
            <a:r>
              <a:rPr lang="en-US" baseline="30000" dirty="0" smtClean="0"/>
              <a:t>2</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95972"/>
            <a:ext cx="10688637" cy="6766878"/>
          </a:xfrm>
          <a:prstGeom prst="rect">
            <a:avLst/>
          </a:prstGeom>
          <a:ln>
            <a:solidFill>
              <a:schemeClr val="bg1">
                <a:lumMod val="50000"/>
              </a:schemeClr>
            </a:solidFill>
          </a:ln>
          <a:effectLst/>
        </p:spPr>
      </p:pic>
      <p:sp>
        <p:nvSpPr>
          <p:cNvPr id="3" name="TextBox 2"/>
          <p:cNvSpPr txBox="1"/>
          <p:nvPr/>
        </p:nvSpPr>
        <p:spPr>
          <a:xfrm>
            <a:off x="4132941" y="6797211"/>
            <a:ext cx="4633332" cy="428460"/>
          </a:xfrm>
          <a:prstGeom prst="rect">
            <a:avLst/>
          </a:prstGeom>
          <a:solidFill>
            <a:srgbClr val="92D050"/>
          </a:solidFill>
          <a:ln>
            <a:solidFill>
              <a:schemeClr val="tx1"/>
            </a:solidFill>
          </a:ln>
        </p:spPr>
        <p:txBody>
          <a:bodyPr wrap="none" lIns="104274" tIns="52138" rIns="104274" bIns="52138" rtlCol="0">
            <a:spAutoFit/>
          </a:bodyPr>
          <a:lstStyle/>
          <a:p>
            <a:r>
              <a:rPr lang="en-US" dirty="0" smtClean="0"/>
              <a:t>Number of records per square kilometer</a:t>
            </a:r>
            <a:endParaRPr lang="en-US" dirty="0"/>
          </a:p>
        </p:txBody>
      </p:sp>
      <p:pic>
        <p:nvPicPr>
          <p:cNvPr id="7" name="Picture 6" descr="Untitl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9929" y="4574720"/>
            <a:ext cx="1422020" cy="2443202"/>
          </a:xfrm>
          <a:prstGeom prst="rect">
            <a:avLst/>
          </a:prstGeom>
        </p:spPr>
      </p:pic>
      <p:sp>
        <p:nvSpPr>
          <p:cNvPr id="8" name="Rectangle 7"/>
          <p:cNvSpPr/>
          <p:nvPr/>
        </p:nvSpPr>
        <p:spPr>
          <a:xfrm>
            <a:off x="96026" y="7017922"/>
            <a:ext cx="1764227" cy="415498"/>
          </a:xfrm>
          <a:prstGeom prst="rect">
            <a:avLst/>
          </a:prstGeom>
        </p:spPr>
        <p:txBody>
          <a:bodyPr wrap="square">
            <a:spAutoFit/>
          </a:bodyPr>
          <a:lstStyle/>
          <a:p>
            <a:r>
              <a:rPr lang="en-GB" sz="1050" dirty="0">
                <a:solidFill>
                  <a:schemeClr val="tx1">
                    <a:lumMod val="65000"/>
                    <a:lumOff val="35000"/>
                  </a:schemeClr>
                </a:solidFill>
              </a:rPr>
              <a:t>Density score: land area divided by </a:t>
            </a:r>
            <a:r>
              <a:rPr lang="en-GB" sz="1050" dirty="0" smtClean="0">
                <a:solidFill>
                  <a:schemeClr val="tx1">
                    <a:lumMod val="65000"/>
                    <a:lumOff val="35000"/>
                  </a:schemeClr>
                </a:solidFill>
              </a:rPr>
              <a:t>occurrence count</a:t>
            </a:r>
            <a:endParaRPr lang="en-GB" sz="1050" dirty="0">
              <a:solidFill>
                <a:schemeClr val="tx1">
                  <a:lumMod val="65000"/>
                  <a:lumOff val="35000"/>
                </a:schemeClr>
              </a:solidFill>
            </a:endParaRPr>
          </a:p>
        </p:txBody>
      </p:sp>
      <p:pic>
        <p:nvPicPr>
          <p:cNvPr id="9" name="Picture 8" descr="GBIF Participants copy.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44334" y="1144796"/>
            <a:ext cx="2254151" cy="1039411"/>
          </a:xfrm>
          <a:prstGeom prst="rect">
            <a:avLst/>
          </a:prstGeom>
          <a:ln>
            <a:solidFill>
              <a:schemeClr val="bg1">
                <a:lumMod val="50000"/>
              </a:schemeClr>
            </a:solidFill>
          </a:ln>
        </p:spPr>
      </p:pic>
    </p:spTree>
    <p:extLst>
      <p:ext uri="{BB962C8B-B14F-4D97-AF65-F5344CB8AC3E}">
        <p14:creationId xmlns:p14="http://schemas.microsoft.com/office/powerpoint/2010/main" val="35774014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idx="13"/>
            <p:extLst>
              <p:ext uri="{D42A27DB-BD31-4B8C-83A1-F6EECF244321}">
                <p14:modId xmlns:p14="http://schemas.microsoft.com/office/powerpoint/2010/main" val="3305834700"/>
              </p:ext>
            </p:extLst>
          </p:nvPr>
        </p:nvGraphicFramePr>
        <p:xfrm>
          <a:off x="1078675" y="2545836"/>
          <a:ext cx="3414669" cy="4120550"/>
        </p:xfrm>
        <a:graphic>
          <a:graphicData uri="http://schemas.openxmlformats.org/drawingml/2006/table">
            <a:tbl>
              <a:tblPr firstRow="1" bandRow="1">
                <a:tableStyleId>{2D5ABB26-0587-4C30-8999-92F81FD0307C}</a:tableStyleId>
              </a:tblPr>
              <a:tblGrid>
                <a:gridCol w="481141"/>
                <a:gridCol w="1599679"/>
                <a:gridCol w="1333849"/>
              </a:tblGrid>
              <a:tr h="368970">
                <a:tc>
                  <a:txBody>
                    <a:bodyPr/>
                    <a:lstStyle/>
                    <a:p>
                      <a:pPr algn="r"/>
                      <a:endParaRPr lang="en-US" sz="150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A6A6A6"/>
                    </a:solidFill>
                  </a:tcPr>
                </a:tc>
                <a:tc>
                  <a:txBody>
                    <a:bodyPr/>
                    <a:lstStyle/>
                    <a:p>
                      <a:r>
                        <a:rPr lang="en-US" sz="1400" i="1">
                          <a:latin typeface="Arial Narrow"/>
                          <a:cs typeface="Arial Narrow"/>
                        </a:rPr>
                        <a:t>Country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A6A6A6"/>
                    </a:solidFill>
                  </a:tcPr>
                </a:tc>
                <a:tc>
                  <a:txBody>
                    <a:bodyPr/>
                    <a:lstStyle/>
                    <a:p>
                      <a:pPr algn="r"/>
                      <a:r>
                        <a:rPr lang="en-US" sz="1400" i="1">
                          <a:latin typeface="Arial Narrow"/>
                          <a:cs typeface="Arial Narrow"/>
                        </a:rPr>
                        <a:t>New records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A6A6A6"/>
                    </a:solidFill>
                  </a:tcPr>
                </a:tc>
              </a:tr>
              <a:tr h="375158">
                <a:tc>
                  <a:txBody>
                    <a:bodyPr/>
                    <a:lstStyle/>
                    <a:p>
                      <a:pPr algn="r"/>
                      <a:r>
                        <a:rPr lang="en-US" sz="1800" dirty="0">
                          <a:solidFill>
                            <a:srgbClr val="008000"/>
                          </a:solidFill>
                          <a:latin typeface="Arial Narrow"/>
                          <a:cs typeface="Arial Narrow"/>
                        </a:rPr>
                        <a:t>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United Kingdom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a:latin typeface="Arial Narrow"/>
                          <a:cs typeface="Arial Narrow"/>
                        </a:rPr>
                        <a:t>59,462,652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United States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14,599,475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FF"/>
                          </a:solidFill>
                          <a:latin typeface="Arial Narrow"/>
                          <a:cs typeface="Arial Narrow"/>
                        </a:rPr>
                        <a:t>Sweden</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a:solidFill>
                            <a:srgbClr val="0000FF"/>
                          </a:solidFill>
                          <a:latin typeface="Arial Narrow"/>
                          <a:cs typeface="Arial Narrow"/>
                        </a:rPr>
                        <a:t>11,847,209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a:solidFill>
                            <a:srgbClr val="008000"/>
                          </a:solidFill>
                          <a:latin typeface="Arial Narrow"/>
                          <a:cs typeface="Arial Narrow"/>
                        </a:rPr>
                        <a:t>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Spain</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11,451,395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a:solidFill>
                            <a:srgbClr val="008000"/>
                          </a:solidFill>
                          <a:latin typeface="Arial Narrow"/>
                          <a:cs typeface="Arial Narrow"/>
                        </a:rPr>
                        <a:t>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Belgium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8,630,814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a:solidFill>
                            <a:srgbClr val="008000"/>
                          </a:solidFill>
                          <a:latin typeface="Arial Narrow"/>
                          <a:cs typeface="Arial Narrow"/>
                        </a:rPr>
                        <a:t>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Australia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4,570,041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a:solidFill>
                            <a:srgbClr val="008000"/>
                          </a:solidFill>
                          <a:latin typeface="Arial Narrow"/>
                          <a:cs typeface="Arial Narrow"/>
                        </a:rPr>
                        <a:t>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Mexico</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3,516,388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Germany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3,079,611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b="1" dirty="0">
                          <a:solidFill>
                            <a:srgbClr val="008000"/>
                          </a:solidFill>
                          <a:latin typeface="Arial Narrow"/>
                          <a:cs typeface="Arial Narrow"/>
                        </a:rPr>
                        <a:t>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FF"/>
                          </a:solidFill>
                          <a:latin typeface="Arial Narrow"/>
                          <a:cs typeface="Arial Narrow"/>
                        </a:rPr>
                        <a:t>Norway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b="1" dirty="0" smtClean="0">
                          <a:solidFill>
                            <a:srgbClr val="0000FF"/>
                          </a:solidFill>
                          <a:latin typeface="Arial Narrow"/>
                          <a:cs typeface="Arial Narrow"/>
                        </a:rPr>
                        <a:t>1,697,711</a:t>
                      </a:r>
                      <a:endParaRPr lang="en-US" sz="1800" b="1"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New Zealand</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dirty="0">
                          <a:latin typeface="Arial Narrow"/>
                          <a:cs typeface="Arial Narrow"/>
                        </a:rPr>
                        <a:t>1,515,354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bl>
          </a:graphicData>
        </a:graphic>
      </p:graphicFrame>
      <p:sp>
        <p:nvSpPr>
          <p:cNvPr id="15" name="Oval 14"/>
          <p:cNvSpPr/>
          <p:nvPr/>
        </p:nvSpPr>
        <p:spPr>
          <a:xfrm>
            <a:off x="6984254" y="3315163"/>
            <a:ext cx="1373913" cy="1296172"/>
          </a:xfrm>
          <a:prstGeom prst="ellipse">
            <a:avLst/>
          </a:prstGeom>
          <a:solidFill>
            <a:srgbClr val="FFFFFF"/>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pic>
        <p:nvPicPr>
          <p:cNvPr id="3" name="Content Placeholder 2"/>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9063" t="-28524" r="-7477" b="-14556"/>
          <a:stretch/>
        </p:blipFill>
        <p:spPr>
          <a:xfrm>
            <a:off x="4493345" y="530811"/>
            <a:ext cx="5948360" cy="6363895"/>
          </a:xfrm>
        </p:spPr>
      </p:pic>
      <p:sp>
        <p:nvSpPr>
          <p:cNvPr id="10" name="Oval 9"/>
          <p:cNvSpPr/>
          <p:nvPr/>
        </p:nvSpPr>
        <p:spPr>
          <a:xfrm>
            <a:off x="7008161" y="3336035"/>
            <a:ext cx="1587450" cy="1497621"/>
          </a:xfrm>
          <a:prstGeom prst="ellipse">
            <a:avLst/>
          </a:prstGeom>
          <a:solidFill>
            <a:schemeClr val="bg1"/>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7" name="Title 6"/>
          <p:cNvSpPr>
            <a:spLocks noGrp="1"/>
          </p:cNvSpPr>
          <p:nvPr>
            <p:ph type="title"/>
          </p:nvPr>
        </p:nvSpPr>
        <p:spPr>
          <a:xfrm>
            <a:off x="831515" y="530811"/>
            <a:ext cx="4593942" cy="1650936"/>
          </a:xfrm>
        </p:spPr>
        <p:txBody>
          <a:bodyPr>
            <a:normAutofit/>
          </a:bodyPr>
          <a:lstStyle/>
          <a:p>
            <a:r>
              <a:rPr lang="en-US" b="1" dirty="0"/>
              <a:t>Occurrence records published during 2017 by country</a:t>
            </a:r>
            <a:br>
              <a:rPr lang="en-US" b="1" dirty="0"/>
            </a:br>
            <a:r>
              <a:rPr lang="en-US" sz="1600" i="1" dirty="0">
                <a:latin typeface="Arial Narrow"/>
                <a:cs typeface="Arial Narrow"/>
              </a:rPr>
              <a:t>as of 31 Aug 2017</a:t>
            </a:r>
            <a:endParaRPr lang="en-US" sz="1600" dirty="0"/>
          </a:p>
        </p:txBody>
      </p:sp>
      <p:sp>
        <p:nvSpPr>
          <p:cNvPr id="9" name="Text Placeholder 8"/>
          <p:cNvSpPr>
            <a:spLocks noGrp="1"/>
          </p:cNvSpPr>
          <p:nvPr>
            <p:ph type="body" sz="quarter" idx="10"/>
          </p:nvPr>
        </p:nvSpPr>
        <p:spPr/>
        <p:txBody>
          <a:bodyPr/>
          <a:lstStyle/>
          <a:p>
            <a:pPr algn="r"/>
            <a:r>
              <a:rPr lang="en-US">
                <a:hlinkClick r:id="rId4"/>
              </a:rPr>
              <a:t>http://www.gbif.org/country</a:t>
            </a:r>
            <a:endParaRPr lang="en-US"/>
          </a:p>
        </p:txBody>
      </p:sp>
      <p:sp>
        <p:nvSpPr>
          <p:cNvPr id="6" name="Title 7"/>
          <p:cNvSpPr txBox="1">
            <a:spLocks/>
          </p:cNvSpPr>
          <p:nvPr/>
        </p:nvSpPr>
        <p:spPr>
          <a:xfrm rot="16200000">
            <a:off x="-3476792"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availability</a:t>
            </a:r>
          </a:p>
        </p:txBody>
      </p:sp>
      <p:sp>
        <p:nvSpPr>
          <p:cNvPr id="2" name="Rectangle 1"/>
          <p:cNvSpPr/>
          <p:nvPr/>
        </p:nvSpPr>
        <p:spPr>
          <a:xfrm>
            <a:off x="7440936" y="3893784"/>
            <a:ext cx="730453" cy="415407"/>
          </a:xfrm>
          <a:prstGeom prst="rect">
            <a:avLst/>
          </a:prstGeom>
        </p:spPr>
        <p:txBody>
          <a:bodyPr wrap="none" lIns="91348" tIns="45675" rIns="91348" bIns="45675">
            <a:spAutoFit/>
          </a:bodyPr>
          <a:lstStyle/>
          <a:p>
            <a:r>
              <a:rPr lang="en-US" dirty="0"/>
              <a:t>2017</a:t>
            </a:r>
          </a:p>
        </p:txBody>
      </p:sp>
    </p:spTree>
    <p:extLst>
      <p:ext uri="{BB962C8B-B14F-4D97-AF65-F5344CB8AC3E}">
        <p14:creationId xmlns:p14="http://schemas.microsoft.com/office/powerpoint/2010/main" val="1687858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GBIF_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41972</TotalTime>
  <Words>9378</Words>
  <Application>Microsoft Macintosh PowerPoint</Application>
  <PresentationFormat>Custom</PresentationFormat>
  <Paragraphs>978</Paragraphs>
  <Slides>71</Slides>
  <Notes>67</Notes>
  <HiddenSlides>1</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GBIF_v2</vt:lpstr>
      <vt:lpstr>PowerPoint Presentation</vt:lpstr>
      <vt:lpstr>PowerPoint Presentation</vt:lpstr>
      <vt:lpstr>PowerPoint Presentation</vt:lpstr>
      <vt:lpstr>Data published through GBIF.org</vt:lpstr>
      <vt:lpstr>PowerPoint Presentation</vt:lpstr>
      <vt:lpstr>Current network</vt:lpstr>
      <vt:lpstr>Number of data publishers (by country)</vt:lpstr>
      <vt:lpstr>Data coverage in gbif (per km2)</vt:lpstr>
      <vt:lpstr>Occurrence records published during 2017 by country as of 31 Aug 2017</vt:lpstr>
      <vt:lpstr>Total number of occurrence records published by country as of 14 February 2018</vt:lpstr>
      <vt:lpstr>Nordic GBIF nodes</vt:lpstr>
      <vt:lpstr>PowerPoint Presentation</vt:lpstr>
      <vt:lpstr>Data download requests by country, 2017 as of 31 Aug 2017</vt:lpstr>
      <vt:lpstr> data access and use</vt:lpstr>
      <vt:lpstr>Peer-reviewed uses, by country and region, 2017 Citing GBIF published data (during 2017)  Updated 14 February 2018</vt:lpstr>
      <vt:lpstr>research use of gbif-mediated data</vt:lpstr>
      <vt:lpstr>PowerPoint Presentation</vt:lpstr>
      <vt:lpstr>Featured research 2017 Topic categories</vt:lpstr>
      <vt:lpstr>Featured research From Norway 2017</vt:lpstr>
      <vt:lpstr>PowerPoint Presentation</vt:lpstr>
      <vt:lpstr>PowerPoint Presentation</vt:lpstr>
      <vt:lpstr>PowerPoint Presentation</vt:lpstr>
      <vt:lpstr>PowerPoint Presentation</vt:lpstr>
      <vt:lpstr>PowerPoint Presentation</vt:lpstr>
      <vt:lpstr>In situ conservation of PGR</vt:lpstr>
      <vt:lpstr>Færder national park – genetic reserve</vt:lpstr>
      <vt:lpstr>PowerPoint Presentation</vt:lpstr>
      <vt:lpstr>GBIF Science Review</vt:lpstr>
      <vt:lpstr>PowerPoint Presentation</vt:lpstr>
      <vt:lpstr>PowerPoint Presentation</vt:lpstr>
      <vt:lpstr>PowerPoint Presentation</vt:lpstr>
      <vt:lpstr>PowerPoint Presentation</vt:lpstr>
      <vt:lpstr>PowerPoint Presentation</vt:lpstr>
      <vt:lpstr>PowerPoint Presentation</vt:lpstr>
      <vt:lpstr>Reporting data use to publishers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data life cycle</vt:lpstr>
      <vt:lpstr>  Multiple-purpose data export services</vt:lpstr>
      <vt:lpstr>Publish data in GBIF</vt:lpstr>
      <vt:lpstr>PowerPoint Presentation</vt:lpstr>
      <vt:lpstr>PowerPoint Presentation</vt:lpstr>
      <vt:lpstr>R workshop</vt:lpstr>
      <vt:lpstr>PowerPoint Presentation</vt:lpstr>
      <vt:lpstr>GBIF DATA PORTAL API </vt:lpstr>
      <vt:lpstr>rOpenSci : rgbif</vt:lpstr>
      <vt:lpstr>PowerPoint Presentation</vt:lpstr>
      <vt:lpstr>PowerPoint Presentation</vt:lpstr>
      <vt:lpstr>PowerPoint Presentation</vt:lpstr>
      <vt:lpstr>ESSENTIAL BIODIVERSITY VARIABLES</vt:lpstr>
      <vt:lpstr>GBIF and cbd</vt:lpstr>
      <vt:lpstr>GBIF indicator for Aichi target 19 (2016)</vt:lpstr>
      <vt:lpstr>CBD Aichi target 19</vt:lpstr>
      <vt:lpstr>PowerPoint Presentation</vt:lpstr>
      <vt:lpstr>Open research data</vt:lpstr>
      <vt:lpstr>Open Science</vt:lpstr>
      <vt:lpstr>Data Citation Principles</vt:lpstr>
      <vt:lpstr>"FAIR" data</vt:lpstr>
      <vt:lpstr>PowerPoint Presentation</vt:lpstr>
      <vt:lpstr>PowerPoint Presentation</vt:lpstr>
      <vt:lpstr>PowerPoint Presentation</vt:lpstr>
      <vt:lpstr>PowerPoint Presentation</vt:lpstr>
      <vt:lpstr>PowerPoint Presentation</vt:lpstr>
      <vt:lpstr>PowerPoint Presentation</vt:lpstr>
    </vt:vector>
  </TitlesOfParts>
  <Manager/>
  <Company>GBIF.no, UiO Natural History Museum in Oslo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GBIF data publishing, Darwin Core</dc:subject>
  <dc:creator>Dag Endresen</dc:creator>
  <cp:keywords/>
  <dc:description/>
  <cp:lastModifiedBy>Dag Endresen</cp:lastModifiedBy>
  <cp:revision>1549</cp:revision>
  <cp:lastPrinted>2017-11-10T12:10:43Z</cp:lastPrinted>
  <dcterms:created xsi:type="dcterms:W3CDTF">2013-11-11T19:58:28Z</dcterms:created>
  <dcterms:modified xsi:type="dcterms:W3CDTF">2018-02-18T06:10:32Z</dcterms:modified>
  <cp:category/>
</cp:coreProperties>
</file>